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2.xml" ContentType="application/vnd.openxmlformats-officedocument.presentationml.slideMaster+xml"/>
  <Override PartName="/ppt/notesSlides/notesSlide3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Masters/notesMaster1.xml" ContentType="application/vnd.openxmlformats-officedocument.presentationml.notesMaster+xml"/>
  <Override PartName="/ppt/charts/chart1.xml" ContentType="application/vnd.openxmlformats-officedocument.drawingml.char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1" r:id="rId2"/>
  </p:sldMasterIdLst>
  <p:notesMasterIdLst>
    <p:notesMasterId r:id="rId19"/>
  </p:notesMasterIdLst>
  <p:sldIdLst>
    <p:sldId id="256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6" r:id="rId15"/>
    <p:sldId id="327" r:id="rId16"/>
    <p:sldId id="330" r:id="rId17"/>
    <p:sldId id="312" r:id="rId18"/>
  </p:sldIdLst>
  <p:sldSz cx="9144000" cy="6858000" type="screen4x3"/>
  <p:notesSz cx="7023100" cy="92694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83" autoAdjust="0"/>
  </p:normalViewPr>
  <p:slideViewPr>
    <p:cSldViewPr>
      <p:cViewPr varScale="1">
        <p:scale>
          <a:sx n="82" d="100"/>
          <a:sy n="82" d="100"/>
        </p:scale>
        <p:origin x="1474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ustomXml" Target="../customXml/item3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ustomXml" Target="../customXml/item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9141193930177"/>
          <c:y val="0.15927715533962"/>
          <c:w val="0.66795178616692996"/>
          <c:h val="0.67721056314457595"/>
        </c:manualLayout>
      </c:layout>
      <c:scatterChart>
        <c:scatterStyle val="lineMarker"/>
        <c:varyColors val="0"/>
        <c:ser>
          <c:idx val="1"/>
          <c:order val="0"/>
          <c:tx>
            <c:v>Deep Learning</c:v>
          </c:tx>
          <c:spPr>
            <a:ln w="28575">
              <a:noFill/>
            </a:ln>
          </c:spPr>
          <c:marker>
            <c:symbol val="circle"/>
            <c:size val="6"/>
            <c:spPr>
              <a:solidFill>
                <a:srgbClr val="92D050"/>
              </a:solidFill>
              <a:ln>
                <a:noFill/>
              </a:ln>
            </c:spPr>
          </c:marker>
          <c:dPt>
            <c:idx val="122"/>
            <c:marker>
              <c:spPr>
                <a:noFill/>
                <a:ln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9EA9-4F22-9B8A-6581D4EE6B95}"/>
              </c:ext>
            </c:extLst>
          </c:dPt>
          <c:dPt>
            <c:idx val="124"/>
            <c:marker>
              <c:spPr>
                <a:noFill/>
                <a:ln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9EA9-4F22-9B8A-6581D4EE6B95}"/>
              </c:ext>
            </c:extLst>
          </c:dPt>
          <c:dPt>
            <c:idx val="254"/>
            <c:marker>
              <c:spPr>
                <a:noFill/>
                <a:ln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9EA9-4F22-9B8A-6581D4EE6B95}"/>
              </c:ext>
            </c:extLst>
          </c:dPt>
          <c:xVal>
            <c:numRef>
              <c:f>'CLS 2010-2015'!$A$2:$A$256</c:f>
              <c:numCache>
                <c:formatCode>General</c:formatCode>
                <c:ptCount val="255"/>
                <c:pt idx="0">
                  <c:v>2010</c:v>
                </c:pt>
                <c:pt idx="1">
                  <c:v>2010</c:v>
                </c:pt>
                <c:pt idx="2">
                  <c:v>2010</c:v>
                </c:pt>
                <c:pt idx="3">
                  <c:v>2010</c:v>
                </c:pt>
                <c:pt idx="4">
                  <c:v>2010</c:v>
                </c:pt>
                <c:pt idx="5">
                  <c:v>2010</c:v>
                </c:pt>
                <c:pt idx="6">
                  <c:v>2010</c:v>
                </c:pt>
                <c:pt idx="7">
                  <c:v>2010</c:v>
                </c:pt>
                <c:pt idx="8">
                  <c:v>2010</c:v>
                </c:pt>
                <c:pt idx="9">
                  <c:v>2010</c:v>
                </c:pt>
                <c:pt idx="10">
                  <c:v>2010</c:v>
                </c:pt>
                <c:pt idx="11">
                  <c:v>2010</c:v>
                </c:pt>
                <c:pt idx="12">
                  <c:v>2010</c:v>
                </c:pt>
                <c:pt idx="13">
                  <c:v>2010</c:v>
                </c:pt>
                <c:pt idx="14">
                  <c:v>2010</c:v>
                </c:pt>
                <c:pt idx="15">
                  <c:v>2010</c:v>
                </c:pt>
                <c:pt idx="16">
                  <c:v>2010</c:v>
                </c:pt>
                <c:pt idx="17">
                  <c:v>2010</c:v>
                </c:pt>
                <c:pt idx="18">
                  <c:v>2010</c:v>
                </c:pt>
                <c:pt idx="19">
                  <c:v>2010</c:v>
                </c:pt>
                <c:pt idx="20">
                  <c:v>2010</c:v>
                </c:pt>
                <c:pt idx="21">
                  <c:v>2010</c:v>
                </c:pt>
                <c:pt idx="22">
                  <c:v>2010</c:v>
                </c:pt>
                <c:pt idx="23">
                  <c:v>2010</c:v>
                </c:pt>
                <c:pt idx="24">
                  <c:v>2010</c:v>
                </c:pt>
                <c:pt idx="25">
                  <c:v>2010</c:v>
                </c:pt>
                <c:pt idx="26">
                  <c:v>2010</c:v>
                </c:pt>
                <c:pt idx="27">
                  <c:v>2010</c:v>
                </c:pt>
                <c:pt idx="28">
                  <c:v>2010</c:v>
                </c:pt>
                <c:pt idx="29">
                  <c:v>2010</c:v>
                </c:pt>
                <c:pt idx="30">
                  <c:v>2010</c:v>
                </c:pt>
                <c:pt idx="31">
                  <c:v>2010</c:v>
                </c:pt>
                <c:pt idx="32">
                  <c:v>2010</c:v>
                </c:pt>
                <c:pt idx="33">
                  <c:v>2010</c:v>
                </c:pt>
                <c:pt idx="34">
                  <c:v>2010</c:v>
                </c:pt>
                <c:pt idx="35">
                  <c:v>2010</c:v>
                </c:pt>
                <c:pt idx="36">
                  <c:v>2010</c:v>
                </c:pt>
                <c:pt idx="37">
                  <c:v>2011</c:v>
                </c:pt>
                <c:pt idx="38">
                  <c:v>2011</c:v>
                </c:pt>
                <c:pt idx="39">
                  <c:v>2011</c:v>
                </c:pt>
                <c:pt idx="40">
                  <c:v>2011</c:v>
                </c:pt>
                <c:pt idx="41">
                  <c:v>2011</c:v>
                </c:pt>
                <c:pt idx="42">
                  <c:v>2011</c:v>
                </c:pt>
                <c:pt idx="43">
                  <c:v>2011</c:v>
                </c:pt>
                <c:pt idx="44">
                  <c:v>2011</c:v>
                </c:pt>
                <c:pt idx="45">
                  <c:v>2011</c:v>
                </c:pt>
                <c:pt idx="46">
                  <c:v>2011</c:v>
                </c:pt>
                <c:pt idx="47">
                  <c:v>2011</c:v>
                </c:pt>
                <c:pt idx="48">
                  <c:v>2011</c:v>
                </c:pt>
                <c:pt idx="49">
                  <c:v>2011</c:v>
                </c:pt>
                <c:pt idx="50">
                  <c:v>2012</c:v>
                </c:pt>
                <c:pt idx="51">
                  <c:v>2012</c:v>
                </c:pt>
                <c:pt idx="52">
                  <c:v>2012</c:v>
                </c:pt>
                <c:pt idx="53">
                  <c:v>2012</c:v>
                </c:pt>
                <c:pt idx="54">
                  <c:v>2012</c:v>
                </c:pt>
                <c:pt idx="55">
                  <c:v>2012</c:v>
                </c:pt>
                <c:pt idx="56">
                  <c:v>2012</c:v>
                </c:pt>
                <c:pt idx="57">
                  <c:v>2012</c:v>
                </c:pt>
                <c:pt idx="58">
                  <c:v>2012</c:v>
                </c:pt>
                <c:pt idx="59">
                  <c:v>2012</c:v>
                </c:pt>
                <c:pt idx="60">
                  <c:v>2012</c:v>
                </c:pt>
                <c:pt idx="61">
                  <c:v>2012</c:v>
                </c:pt>
                <c:pt idx="62">
                  <c:v>2012</c:v>
                </c:pt>
                <c:pt idx="63">
                  <c:v>2012</c:v>
                </c:pt>
                <c:pt idx="64">
                  <c:v>2012</c:v>
                </c:pt>
                <c:pt idx="65">
                  <c:v>2012</c:v>
                </c:pt>
                <c:pt idx="66">
                  <c:v>2013</c:v>
                </c:pt>
                <c:pt idx="67">
                  <c:v>2013</c:v>
                </c:pt>
                <c:pt idx="68">
                  <c:v>2013</c:v>
                </c:pt>
                <c:pt idx="69">
                  <c:v>2013</c:v>
                </c:pt>
                <c:pt idx="70">
                  <c:v>2013</c:v>
                </c:pt>
                <c:pt idx="71">
                  <c:v>2013</c:v>
                </c:pt>
                <c:pt idx="72">
                  <c:v>2013</c:v>
                </c:pt>
                <c:pt idx="73">
                  <c:v>2013</c:v>
                </c:pt>
                <c:pt idx="74">
                  <c:v>2013</c:v>
                </c:pt>
                <c:pt idx="75">
                  <c:v>2013</c:v>
                </c:pt>
                <c:pt idx="76">
                  <c:v>2013</c:v>
                </c:pt>
                <c:pt idx="77">
                  <c:v>2013</c:v>
                </c:pt>
                <c:pt idx="78">
                  <c:v>2013</c:v>
                </c:pt>
                <c:pt idx="79">
                  <c:v>2013</c:v>
                </c:pt>
                <c:pt idx="80">
                  <c:v>2013</c:v>
                </c:pt>
                <c:pt idx="81">
                  <c:v>2013</c:v>
                </c:pt>
                <c:pt idx="82">
                  <c:v>2013</c:v>
                </c:pt>
                <c:pt idx="83">
                  <c:v>2013</c:v>
                </c:pt>
                <c:pt idx="84">
                  <c:v>2013</c:v>
                </c:pt>
                <c:pt idx="85">
                  <c:v>2013</c:v>
                </c:pt>
                <c:pt idx="86">
                  <c:v>2013</c:v>
                </c:pt>
                <c:pt idx="87">
                  <c:v>2013</c:v>
                </c:pt>
                <c:pt idx="88">
                  <c:v>2013</c:v>
                </c:pt>
                <c:pt idx="89">
                  <c:v>2013</c:v>
                </c:pt>
                <c:pt idx="90">
                  <c:v>2013</c:v>
                </c:pt>
                <c:pt idx="91">
                  <c:v>2013</c:v>
                </c:pt>
                <c:pt idx="92">
                  <c:v>2013</c:v>
                </c:pt>
                <c:pt idx="93">
                  <c:v>2013</c:v>
                </c:pt>
                <c:pt idx="94">
                  <c:v>2013</c:v>
                </c:pt>
                <c:pt idx="95">
                  <c:v>2013</c:v>
                </c:pt>
                <c:pt idx="96">
                  <c:v>2013</c:v>
                </c:pt>
                <c:pt idx="97">
                  <c:v>2013</c:v>
                </c:pt>
                <c:pt idx="98">
                  <c:v>2013</c:v>
                </c:pt>
                <c:pt idx="99">
                  <c:v>2013</c:v>
                </c:pt>
                <c:pt idx="100">
                  <c:v>2013</c:v>
                </c:pt>
                <c:pt idx="101">
                  <c:v>2013</c:v>
                </c:pt>
                <c:pt idx="102">
                  <c:v>2013</c:v>
                </c:pt>
                <c:pt idx="103">
                  <c:v>2013</c:v>
                </c:pt>
                <c:pt idx="104">
                  <c:v>2013</c:v>
                </c:pt>
                <c:pt idx="105">
                  <c:v>2013</c:v>
                </c:pt>
                <c:pt idx="106">
                  <c:v>2013</c:v>
                </c:pt>
                <c:pt idx="107">
                  <c:v>2013</c:v>
                </c:pt>
                <c:pt idx="108">
                  <c:v>2013</c:v>
                </c:pt>
                <c:pt idx="109">
                  <c:v>2013</c:v>
                </c:pt>
                <c:pt idx="110">
                  <c:v>2013</c:v>
                </c:pt>
                <c:pt idx="111">
                  <c:v>2013</c:v>
                </c:pt>
                <c:pt idx="112">
                  <c:v>2013</c:v>
                </c:pt>
                <c:pt idx="113">
                  <c:v>2013</c:v>
                </c:pt>
                <c:pt idx="114">
                  <c:v>2013</c:v>
                </c:pt>
                <c:pt idx="115">
                  <c:v>2013</c:v>
                </c:pt>
                <c:pt idx="116">
                  <c:v>2013</c:v>
                </c:pt>
                <c:pt idx="117">
                  <c:v>2013</c:v>
                </c:pt>
                <c:pt idx="118">
                  <c:v>2013</c:v>
                </c:pt>
                <c:pt idx="119">
                  <c:v>2013</c:v>
                </c:pt>
                <c:pt idx="120">
                  <c:v>2013</c:v>
                </c:pt>
                <c:pt idx="121">
                  <c:v>2013</c:v>
                </c:pt>
                <c:pt idx="122">
                  <c:v>2013</c:v>
                </c:pt>
                <c:pt idx="123">
                  <c:v>2013</c:v>
                </c:pt>
                <c:pt idx="124">
                  <c:v>2013</c:v>
                </c:pt>
                <c:pt idx="125">
                  <c:v>2014</c:v>
                </c:pt>
                <c:pt idx="126">
                  <c:v>2014</c:v>
                </c:pt>
                <c:pt idx="127">
                  <c:v>2014</c:v>
                </c:pt>
                <c:pt idx="128">
                  <c:v>2014</c:v>
                </c:pt>
                <c:pt idx="129">
                  <c:v>2014</c:v>
                </c:pt>
                <c:pt idx="130">
                  <c:v>2014</c:v>
                </c:pt>
                <c:pt idx="131">
                  <c:v>2014</c:v>
                </c:pt>
                <c:pt idx="132">
                  <c:v>2014</c:v>
                </c:pt>
                <c:pt idx="133">
                  <c:v>2014</c:v>
                </c:pt>
                <c:pt idx="134">
                  <c:v>2014</c:v>
                </c:pt>
                <c:pt idx="135">
                  <c:v>2014</c:v>
                </c:pt>
                <c:pt idx="136">
                  <c:v>2014</c:v>
                </c:pt>
                <c:pt idx="137">
                  <c:v>2014</c:v>
                </c:pt>
                <c:pt idx="138">
                  <c:v>2014</c:v>
                </c:pt>
                <c:pt idx="139">
                  <c:v>2014</c:v>
                </c:pt>
                <c:pt idx="140">
                  <c:v>2014</c:v>
                </c:pt>
                <c:pt idx="141">
                  <c:v>2014</c:v>
                </c:pt>
                <c:pt idx="142">
                  <c:v>2014</c:v>
                </c:pt>
                <c:pt idx="143">
                  <c:v>2014</c:v>
                </c:pt>
                <c:pt idx="144">
                  <c:v>2014</c:v>
                </c:pt>
                <c:pt idx="145">
                  <c:v>2014</c:v>
                </c:pt>
                <c:pt idx="146">
                  <c:v>2014</c:v>
                </c:pt>
                <c:pt idx="147">
                  <c:v>2014</c:v>
                </c:pt>
                <c:pt idx="148">
                  <c:v>2014</c:v>
                </c:pt>
                <c:pt idx="149">
                  <c:v>2014</c:v>
                </c:pt>
                <c:pt idx="150">
                  <c:v>2014</c:v>
                </c:pt>
                <c:pt idx="151">
                  <c:v>2014</c:v>
                </c:pt>
                <c:pt idx="152">
                  <c:v>2014</c:v>
                </c:pt>
                <c:pt idx="153">
                  <c:v>2014</c:v>
                </c:pt>
                <c:pt idx="154">
                  <c:v>2014</c:v>
                </c:pt>
                <c:pt idx="155">
                  <c:v>2014</c:v>
                </c:pt>
                <c:pt idx="156">
                  <c:v>2014</c:v>
                </c:pt>
                <c:pt idx="157">
                  <c:v>2014</c:v>
                </c:pt>
                <c:pt idx="158">
                  <c:v>2014</c:v>
                </c:pt>
                <c:pt idx="159">
                  <c:v>2014</c:v>
                </c:pt>
                <c:pt idx="160">
                  <c:v>2014</c:v>
                </c:pt>
                <c:pt idx="161">
                  <c:v>2014</c:v>
                </c:pt>
                <c:pt idx="162">
                  <c:v>2014</c:v>
                </c:pt>
                <c:pt idx="163">
                  <c:v>2014</c:v>
                </c:pt>
                <c:pt idx="164">
                  <c:v>2014</c:v>
                </c:pt>
                <c:pt idx="165">
                  <c:v>2014</c:v>
                </c:pt>
                <c:pt idx="166">
                  <c:v>2014</c:v>
                </c:pt>
                <c:pt idx="167">
                  <c:v>2014</c:v>
                </c:pt>
                <c:pt idx="168">
                  <c:v>2014</c:v>
                </c:pt>
                <c:pt idx="169">
                  <c:v>2014</c:v>
                </c:pt>
                <c:pt idx="170">
                  <c:v>2014</c:v>
                </c:pt>
                <c:pt idx="171">
                  <c:v>2014</c:v>
                </c:pt>
                <c:pt idx="172">
                  <c:v>2014</c:v>
                </c:pt>
                <c:pt idx="173">
                  <c:v>2014</c:v>
                </c:pt>
                <c:pt idx="174">
                  <c:v>2014</c:v>
                </c:pt>
                <c:pt idx="175">
                  <c:v>2014</c:v>
                </c:pt>
                <c:pt idx="176">
                  <c:v>2014</c:v>
                </c:pt>
                <c:pt idx="177">
                  <c:v>2014</c:v>
                </c:pt>
                <c:pt idx="178">
                  <c:v>2014</c:v>
                </c:pt>
                <c:pt idx="179">
                  <c:v>2014</c:v>
                </c:pt>
                <c:pt idx="180">
                  <c:v>2014</c:v>
                </c:pt>
                <c:pt idx="181">
                  <c:v>2014</c:v>
                </c:pt>
                <c:pt idx="182">
                  <c:v>2014</c:v>
                </c:pt>
                <c:pt idx="183">
                  <c:v>2014</c:v>
                </c:pt>
                <c:pt idx="184">
                  <c:v>2014</c:v>
                </c:pt>
                <c:pt idx="185">
                  <c:v>2014</c:v>
                </c:pt>
                <c:pt idx="186">
                  <c:v>2014</c:v>
                </c:pt>
                <c:pt idx="187">
                  <c:v>2014</c:v>
                </c:pt>
                <c:pt idx="188">
                  <c:v>2014</c:v>
                </c:pt>
                <c:pt idx="189">
                  <c:v>2014</c:v>
                </c:pt>
                <c:pt idx="190">
                  <c:v>2014</c:v>
                </c:pt>
                <c:pt idx="191">
                  <c:v>2014</c:v>
                </c:pt>
                <c:pt idx="192">
                  <c:v>2014</c:v>
                </c:pt>
                <c:pt idx="193">
                  <c:v>2014</c:v>
                </c:pt>
                <c:pt idx="194">
                  <c:v>2015</c:v>
                </c:pt>
                <c:pt idx="195">
                  <c:v>2015</c:v>
                </c:pt>
                <c:pt idx="196">
                  <c:v>2015</c:v>
                </c:pt>
                <c:pt idx="197">
                  <c:v>2015</c:v>
                </c:pt>
                <c:pt idx="198">
                  <c:v>2015</c:v>
                </c:pt>
                <c:pt idx="199">
                  <c:v>2015</c:v>
                </c:pt>
                <c:pt idx="200">
                  <c:v>2015</c:v>
                </c:pt>
                <c:pt idx="201">
                  <c:v>2015</c:v>
                </c:pt>
                <c:pt idx="202">
                  <c:v>2015</c:v>
                </c:pt>
                <c:pt idx="203">
                  <c:v>2015</c:v>
                </c:pt>
                <c:pt idx="204">
                  <c:v>2015</c:v>
                </c:pt>
                <c:pt idx="205">
                  <c:v>2015</c:v>
                </c:pt>
                <c:pt idx="206">
                  <c:v>2015</c:v>
                </c:pt>
                <c:pt idx="207">
                  <c:v>2015</c:v>
                </c:pt>
                <c:pt idx="208">
                  <c:v>2015</c:v>
                </c:pt>
                <c:pt idx="209">
                  <c:v>2015</c:v>
                </c:pt>
                <c:pt idx="210">
                  <c:v>2015</c:v>
                </c:pt>
                <c:pt idx="211">
                  <c:v>2015</c:v>
                </c:pt>
                <c:pt idx="212">
                  <c:v>2015</c:v>
                </c:pt>
                <c:pt idx="213">
                  <c:v>2015</c:v>
                </c:pt>
                <c:pt idx="214">
                  <c:v>2015</c:v>
                </c:pt>
                <c:pt idx="215">
                  <c:v>2015</c:v>
                </c:pt>
                <c:pt idx="216">
                  <c:v>2015</c:v>
                </c:pt>
                <c:pt idx="217">
                  <c:v>2015</c:v>
                </c:pt>
                <c:pt idx="218">
                  <c:v>2015</c:v>
                </c:pt>
                <c:pt idx="219">
                  <c:v>2015</c:v>
                </c:pt>
                <c:pt idx="220">
                  <c:v>2015</c:v>
                </c:pt>
                <c:pt idx="221">
                  <c:v>2015</c:v>
                </c:pt>
                <c:pt idx="222">
                  <c:v>2015</c:v>
                </c:pt>
                <c:pt idx="223">
                  <c:v>2015</c:v>
                </c:pt>
                <c:pt idx="224">
                  <c:v>2015</c:v>
                </c:pt>
                <c:pt idx="225">
                  <c:v>2015</c:v>
                </c:pt>
                <c:pt idx="226">
                  <c:v>2015</c:v>
                </c:pt>
                <c:pt idx="227">
                  <c:v>2015</c:v>
                </c:pt>
                <c:pt idx="228">
                  <c:v>2015</c:v>
                </c:pt>
                <c:pt idx="229">
                  <c:v>2015</c:v>
                </c:pt>
                <c:pt idx="230">
                  <c:v>2015</c:v>
                </c:pt>
                <c:pt idx="231">
                  <c:v>2015</c:v>
                </c:pt>
                <c:pt idx="232">
                  <c:v>2015</c:v>
                </c:pt>
                <c:pt idx="233">
                  <c:v>2015</c:v>
                </c:pt>
                <c:pt idx="234">
                  <c:v>2015</c:v>
                </c:pt>
                <c:pt idx="235">
                  <c:v>2015</c:v>
                </c:pt>
                <c:pt idx="236">
                  <c:v>2015</c:v>
                </c:pt>
                <c:pt idx="237">
                  <c:v>2015</c:v>
                </c:pt>
                <c:pt idx="238">
                  <c:v>2015</c:v>
                </c:pt>
                <c:pt idx="239">
                  <c:v>2015</c:v>
                </c:pt>
                <c:pt idx="240">
                  <c:v>2015</c:v>
                </c:pt>
                <c:pt idx="241">
                  <c:v>2015</c:v>
                </c:pt>
                <c:pt idx="242">
                  <c:v>2015</c:v>
                </c:pt>
                <c:pt idx="243">
                  <c:v>2015</c:v>
                </c:pt>
                <c:pt idx="244">
                  <c:v>2015</c:v>
                </c:pt>
                <c:pt idx="245">
                  <c:v>2015</c:v>
                </c:pt>
                <c:pt idx="246">
                  <c:v>2015</c:v>
                </c:pt>
                <c:pt idx="247">
                  <c:v>2015</c:v>
                </c:pt>
                <c:pt idx="248">
                  <c:v>2015</c:v>
                </c:pt>
                <c:pt idx="249">
                  <c:v>2015</c:v>
                </c:pt>
                <c:pt idx="250">
                  <c:v>2015</c:v>
                </c:pt>
                <c:pt idx="251">
                  <c:v>2015</c:v>
                </c:pt>
                <c:pt idx="252">
                  <c:v>2015</c:v>
                </c:pt>
                <c:pt idx="253">
                  <c:v>2015</c:v>
                </c:pt>
                <c:pt idx="254">
                  <c:v>2015</c:v>
                </c:pt>
              </c:numCache>
            </c:numRef>
          </c:xVal>
          <c:yVal>
            <c:numRef>
              <c:f>'CLS 2010-2015'!$E$2:$E$256</c:f>
              <c:numCache>
                <c:formatCode>General</c:formatCode>
                <c:ptCount val="255"/>
                <c:pt idx="50">
                  <c:v>0.84684999999999999</c:v>
                </c:pt>
                <c:pt idx="51">
                  <c:v>0.83577999999999997</c:v>
                </c:pt>
                <c:pt idx="66">
                  <c:v>0.88802999999999999</c:v>
                </c:pt>
                <c:pt idx="67">
                  <c:v>0.88463000000000003</c:v>
                </c:pt>
                <c:pt idx="68">
                  <c:v>0.88256999999999997</c:v>
                </c:pt>
                <c:pt idx="69">
                  <c:v>0.87849999999999995</c:v>
                </c:pt>
                <c:pt idx="70">
                  <c:v>0.87465000000000004</c:v>
                </c:pt>
                <c:pt idx="71">
                  <c:v>0.87046999999999997</c:v>
                </c:pt>
                <c:pt idx="72">
                  <c:v>0.86697000000000002</c:v>
                </c:pt>
                <c:pt idx="73">
                  <c:v>0.86489000000000005</c:v>
                </c:pt>
                <c:pt idx="74">
                  <c:v>0.86445000000000005</c:v>
                </c:pt>
                <c:pt idx="75">
                  <c:v>0.86436000000000002</c:v>
                </c:pt>
                <c:pt idx="76">
                  <c:v>0.86251999999999995</c:v>
                </c:pt>
                <c:pt idx="77">
                  <c:v>0.86106000000000005</c:v>
                </c:pt>
                <c:pt idx="78">
                  <c:v>0.86065999999999998</c:v>
                </c:pt>
                <c:pt idx="79">
                  <c:v>0.86014999999999997</c:v>
                </c:pt>
                <c:pt idx="80">
                  <c:v>0.85921000000000003</c:v>
                </c:pt>
                <c:pt idx="81">
                  <c:v>0.85818000000000005</c:v>
                </c:pt>
                <c:pt idx="82">
                  <c:v>0.85709000000000002</c:v>
                </c:pt>
                <c:pt idx="83">
                  <c:v>0.8498</c:v>
                </c:pt>
                <c:pt idx="84">
                  <c:v>0.84806999999999999</c:v>
                </c:pt>
                <c:pt idx="85">
                  <c:v>0.84755000000000003</c:v>
                </c:pt>
                <c:pt idx="86">
                  <c:v>0.84325000000000006</c:v>
                </c:pt>
                <c:pt idx="87">
                  <c:v>0.84036999999999995</c:v>
                </c:pt>
                <c:pt idx="88">
                  <c:v>0.83948</c:v>
                </c:pt>
                <c:pt idx="89">
                  <c:v>0.83914</c:v>
                </c:pt>
                <c:pt idx="90">
                  <c:v>0.83413999999999999</c:v>
                </c:pt>
                <c:pt idx="91">
                  <c:v>0.82299999999999995</c:v>
                </c:pt>
                <c:pt idx="92">
                  <c:v>0.80769000000000002</c:v>
                </c:pt>
                <c:pt idx="93">
                  <c:v>0.79300000000000004</c:v>
                </c:pt>
                <c:pt idx="94">
                  <c:v>0.79212000000000005</c:v>
                </c:pt>
                <c:pt idx="95">
                  <c:v>0.79074</c:v>
                </c:pt>
                <c:pt idx="96">
                  <c:v>0.78412000000000004</c:v>
                </c:pt>
                <c:pt idx="97">
                  <c:v>0.78334000000000004</c:v>
                </c:pt>
                <c:pt idx="98">
                  <c:v>0.78295000000000003</c:v>
                </c:pt>
                <c:pt idx="99">
                  <c:v>0.77822000000000002</c:v>
                </c:pt>
                <c:pt idx="100">
                  <c:v>0.77610999999999997</c:v>
                </c:pt>
                <c:pt idx="101">
                  <c:v>0.77217000000000002</c:v>
                </c:pt>
                <c:pt idx="102">
                  <c:v>0.76924999999999999</c:v>
                </c:pt>
                <c:pt idx="103">
                  <c:v>0.76256999999999997</c:v>
                </c:pt>
                <c:pt idx="106">
                  <c:v>0.74831999999999999</c:v>
                </c:pt>
                <c:pt idx="107">
                  <c:v>0.74812000000000001</c:v>
                </c:pt>
                <c:pt idx="108">
                  <c:v>0.74805999999999995</c:v>
                </c:pt>
                <c:pt idx="109">
                  <c:v>0.74768000000000001</c:v>
                </c:pt>
                <c:pt idx="112">
                  <c:v>0.74533000000000005</c:v>
                </c:pt>
                <c:pt idx="113">
                  <c:v>0.73816999999999999</c:v>
                </c:pt>
                <c:pt idx="114">
                  <c:v>0.73795999999999995</c:v>
                </c:pt>
                <c:pt idx="115">
                  <c:v>0.73795999999999995</c:v>
                </c:pt>
                <c:pt idx="116">
                  <c:v>0.73736000000000002</c:v>
                </c:pt>
                <c:pt idx="117">
                  <c:v>0.73604999999999998</c:v>
                </c:pt>
                <c:pt idx="119">
                  <c:v>0.73338999999999999</c:v>
                </c:pt>
                <c:pt idx="120">
                  <c:v>0.73333000000000004</c:v>
                </c:pt>
                <c:pt idx="121">
                  <c:v>0.72694000000000003</c:v>
                </c:pt>
                <c:pt idx="122">
                  <c:v>0.33698</c:v>
                </c:pt>
                <c:pt idx="124">
                  <c:v>4.7899999999999601E-3</c:v>
                </c:pt>
                <c:pt idx="125">
                  <c:v>0.93344000000000005</c:v>
                </c:pt>
                <c:pt idx="126">
                  <c:v>0.92674999999999996</c:v>
                </c:pt>
                <c:pt idx="127">
                  <c:v>0.92662999999999995</c:v>
                </c:pt>
                <c:pt idx="128">
                  <c:v>0.92595000000000005</c:v>
                </c:pt>
                <c:pt idx="129">
                  <c:v>0.92593000000000003</c:v>
                </c:pt>
                <c:pt idx="130">
                  <c:v>0.9194</c:v>
                </c:pt>
                <c:pt idx="131">
                  <c:v>0.91937999999999998</c:v>
                </c:pt>
                <c:pt idx="132">
                  <c:v>0.91888999999999998</c:v>
                </c:pt>
                <c:pt idx="133">
                  <c:v>0.91800000000000004</c:v>
                </c:pt>
                <c:pt idx="134">
                  <c:v>0.91774</c:v>
                </c:pt>
                <c:pt idx="135">
                  <c:v>0.91693000000000002</c:v>
                </c:pt>
                <c:pt idx="136">
                  <c:v>0.91566000000000003</c:v>
                </c:pt>
                <c:pt idx="137">
                  <c:v>0.91469999999999996</c:v>
                </c:pt>
                <c:pt idx="138">
                  <c:v>0.91081000000000001</c:v>
                </c:pt>
                <c:pt idx="139">
                  <c:v>0.90920999999999996</c:v>
                </c:pt>
                <c:pt idx="140">
                  <c:v>0.90491999999999995</c:v>
                </c:pt>
                <c:pt idx="141">
                  <c:v>0.90491999999999995</c:v>
                </c:pt>
                <c:pt idx="142">
                  <c:v>0.90444000000000002</c:v>
                </c:pt>
                <c:pt idx="143">
                  <c:v>0.90444000000000002</c:v>
                </c:pt>
                <c:pt idx="144">
                  <c:v>0.90205999999999997</c:v>
                </c:pt>
                <c:pt idx="145">
                  <c:v>0.89778000000000002</c:v>
                </c:pt>
                <c:pt idx="146">
                  <c:v>0.89732999999999996</c:v>
                </c:pt>
                <c:pt idx="147">
                  <c:v>0.89485000000000003</c:v>
                </c:pt>
                <c:pt idx="148">
                  <c:v>0.89437</c:v>
                </c:pt>
                <c:pt idx="149">
                  <c:v>0.89437</c:v>
                </c:pt>
                <c:pt idx="150">
                  <c:v>0.89087000000000005</c:v>
                </c:pt>
                <c:pt idx="151">
                  <c:v>0.88771</c:v>
                </c:pt>
                <c:pt idx="152">
                  <c:v>0.88761000000000001</c:v>
                </c:pt>
                <c:pt idx="153">
                  <c:v>0.88673999999999997</c:v>
                </c:pt>
                <c:pt idx="154">
                  <c:v>0.88641000000000003</c:v>
                </c:pt>
                <c:pt idx="155">
                  <c:v>0.88597000000000004</c:v>
                </c:pt>
                <c:pt idx="156">
                  <c:v>0.88058999999999998</c:v>
                </c:pt>
                <c:pt idx="157">
                  <c:v>0.87883</c:v>
                </c:pt>
                <c:pt idx="158">
                  <c:v>0.87871999999999995</c:v>
                </c:pt>
                <c:pt idx="159">
                  <c:v>0.87624999999999997</c:v>
                </c:pt>
                <c:pt idx="160">
                  <c:v>0.87624000000000002</c:v>
                </c:pt>
                <c:pt idx="161">
                  <c:v>0.87275999999999998</c:v>
                </c:pt>
                <c:pt idx="162">
                  <c:v>0.86519999999999997</c:v>
                </c:pt>
                <c:pt idx="163">
                  <c:v>0.86051</c:v>
                </c:pt>
                <c:pt idx="164">
                  <c:v>0.85885</c:v>
                </c:pt>
                <c:pt idx="165">
                  <c:v>0.85785999999999996</c:v>
                </c:pt>
                <c:pt idx="166">
                  <c:v>0.85628000000000004</c:v>
                </c:pt>
                <c:pt idx="167">
                  <c:v>0.85553999999999997</c:v>
                </c:pt>
                <c:pt idx="168">
                  <c:v>0.85553999999999997</c:v>
                </c:pt>
                <c:pt idx="169">
                  <c:v>0.85553999999999997</c:v>
                </c:pt>
                <c:pt idx="170">
                  <c:v>0.85553999999999997</c:v>
                </c:pt>
                <c:pt idx="171">
                  <c:v>0.85172000000000003</c:v>
                </c:pt>
                <c:pt idx="172">
                  <c:v>0.85153000000000001</c:v>
                </c:pt>
                <c:pt idx="173">
                  <c:v>0.84841999999999995</c:v>
                </c:pt>
                <c:pt idx="174">
                  <c:v>0.83967999999999998</c:v>
                </c:pt>
                <c:pt idx="175">
                  <c:v>0.83955999999999997</c:v>
                </c:pt>
                <c:pt idx="176">
                  <c:v>0.83862999999999999</c:v>
                </c:pt>
                <c:pt idx="177">
                  <c:v>0.83294999999999997</c:v>
                </c:pt>
                <c:pt idx="178">
                  <c:v>0.83106000000000002</c:v>
                </c:pt>
                <c:pt idx="179">
                  <c:v>0.82908000000000004</c:v>
                </c:pt>
                <c:pt idx="180">
                  <c:v>0.82647999999999999</c:v>
                </c:pt>
                <c:pt idx="181">
                  <c:v>0.82567000000000002</c:v>
                </c:pt>
                <c:pt idx="182">
                  <c:v>0.82518999999999998</c:v>
                </c:pt>
                <c:pt idx="183">
                  <c:v>0.82352999999999998</c:v>
                </c:pt>
                <c:pt idx="184">
                  <c:v>0.81721999999999995</c:v>
                </c:pt>
                <c:pt idx="185">
                  <c:v>0.81603999999999999</c:v>
                </c:pt>
                <c:pt idx="186">
                  <c:v>0.81215999999999999</c:v>
                </c:pt>
                <c:pt idx="187">
                  <c:v>0.81101999999999996</c:v>
                </c:pt>
                <c:pt idx="188">
                  <c:v>0.80064000000000002</c:v>
                </c:pt>
                <c:pt idx="189">
                  <c:v>0.79266000000000003</c:v>
                </c:pt>
                <c:pt idx="190">
                  <c:v>0.79176999999999997</c:v>
                </c:pt>
                <c:pt idx="191">
                  <c:v>0.78976999999999997</c:v>
                </c:pt>
                <c:pt idx="194">
                  <c:v>0.96433000000000002</c:v>
                </c:pt>
                <c:pt idx="195">
                  <c:v>0.96433000000000002</c:v>
                </c:pt>
                <c:pt idx="196">
                  <c:v>0.96418999999999999</c:v>
                </c:pt>
                <c:pt idx="197">
                  <c:v>0.96309999999999996</c:v>
                </c:pt>
                <c:pt idx="198">
                  <c:v>0.95418999999999998</c:v>
                </c:pt>
                <c:pt idx="199">
                  <c:v>0.95350999999999997</c:v>
                </c:pt>
                <c:pt idx="200">
                  <c:v>0.95350999999999997</c:v>
                </c:pt>
                <c:pt idx="201">
                  <c:v>0.95133999999999996</c:v>
                </c:pt>
                <c:pt idx="202">
                  <c:v>0.95126999999999995</c:v>
                </c:pt>
                <c:pt idx="203">
                  <c:v>0.95086999999999999</c:v>
                </c:pt>
                <c:pt idx="204">
                  <c:v>0.94965999999999995</c:v>
                </c:pt>
                <c:pt idx="205">
                  <c:v>0.94965999999999995</c:v>
                </c:pt>
                <c:pt idx="206">
                  <c:v>0.94932000000000005</c:v>
                </c:pt>
                <c:pt idx="207">
                  <c:v>0.94932000000000005</c:v>
                </c:pt>
                <c:pt idx="208">
                  <c:v>0.94523000000000001</c:v>
                </c:pt>
                <c:pt idx="209">
                  <c:v>0.94523000000000001</c:v>
                </c:pt>
                <c:pt idx="210">
                  <c:v>0.94142000000000003</c:v>
                </c:pt>
                <c:pt idx="211">
                  <c:v>0.93686000000000003</c:v>
                </c:pt>
                <c:pt idx="212">
                  <c:v>0.93679000000000001</c:v>
                </c:pt>
                <c:pt idx="213">
                  <c:v>0.93593000000000004</c:v>
                </c:pt>
                <c:pt idx="214">
                  <c:v>0.93593000000000004</c:v>
                </c:pt>
                <c:pt idx="215">
                  <c:v>0.93518000000000001</c:v>
                </c:pt>
                <c:pt idx="216">
                  <c:v>0.93301999999999996</c:v>
                </c:pt>
                <c:pt idx="217">
                  <c:v>0.93171999999999999</c:v>
                </c:pt>
                <c:pt idx="218">
                  <c:v>0.92879999999999996</c:v>
                </c:pt>
                <c:pt idx="219">
                  <c:v>0.92754999999999999</c:v>
                </c:pt>
                <c:pt idx="220">
                  <c:v>0.92737999999999998</c:v>
                </c:pt>
                <c:pt idx="221">
                  <c:v>0.92700000000000005</c:v>
                </c:pt>
                <c:pt idx="222">
                  <c:v>0.92666999999999999</c:v>
                </c:pt>
                <c:pt idx="223">
                  <c:v>0.92662</c:v>
                </c:pt>
                <c:pt idx="224">
                  <c:v>0.92615999999999998</c:v>
                </c:pt>
                <c:pt idx="225">
                  <c:v>0.92615999999999998</c:v>
                </c:pt>
                <c:pt idx="226">
                  <c:v>0.92615999999999998</c:v>
                </c:pt>
                <c:pt idx="227">
                  <c:v>0.92556000000000005</c:v>
                </c:pt>
                <c:pt idx="228">
                  <c:v>0.92554000000000003</c:v>
                </c:pt>
                <c:pt idx="229">
                  <c:v>0.92549000000000003</c:v>
                </c:pt>
                <c:pt idx="230">
                  <c:v>0.92547000000000001</c:v>
                </c:pt>
                <c:pt idx="231">
                  <c:v>0.92498000000000002</c:v>
                </c:pt>
                <c:pt idx="232">
                  <c:v>0.92498000000000002</c:v>
                </c:pt>
                <c:pt idx="233">
                  <c:v>0.92498000000000002</c:v>
                </c:pt>
                <c:pt idx="234">
                  <c:v>0.92076999999999998</c:v>
                </c:pt>
                <c:pt idx="235">
                  <c:v>0.91466000000000003</c:v>
                </c:pt>
                <c:pt idx="236">
                  <c:v>0.91466000000000003</c:v>
                </c:pt>
                <c:pt idx="237">
                  <c:v>0.90820000000000001</c:v>
                </c:pt>
                <c:pt idx="238">
                  <c:v>0.90820000000000001</c:v>
                </c:pt>
                <c:pt idx="239">
                  <c:v>0.90820000000000001</c:v>
                </c:pt>
                <c:pt idx="240">
                  <c:v>0.90820000000000001</c:v>
                </c:pt>
                <c:pt idx="241">
                  <c:v>0.9022</c:v>
                </c:pt>
                <c:pt idx="242">
                  <c:v>0.89214000000000004</c:v>
                </c:pt>
                <c:pt idx="243">
                  <c:v>0.89173999999999998</c:v>
                </c:pt>
                <c:pt idx="244">
                  <c:v>0.88895999999999997</c:v>
                </c:pt>
                <c:pt idx="245">
                  <c:v>0.88566999999999996</c:v>
                </c:pt>
                <c:pt idx="246">
                  <c:v>0.88566999999999996</c:v>
                </c:pt>
                <c:pt idx="247">
                  <c:v>0.87060000000000004</c:v>
                </c:pt>
                <c:pt idx="248">
                  <c:v>0.86712</c:v>
                </c:pt>
                <c:pt idx="249">
                  <c:v>0.86107</c:v>
                </c:pt>
                <c:pt idx="250">
                  <c:v>0.8599</c:v>
                </c:pt>
                <c:pt idx="251">
                  <c:v>0.85333999999999999</c:v>
                </c:pt>
                <c:pt idx="252">
                  <c:v>0.82406000000000001</c:v>
                </c:pt>
                <c:pt idx="253">
                  <c:v>0.76056000000000001</c:v>
                </c:pt>
                <c:pt idx="254">
                  <c:v>0.39240999999999998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9EA9-4F22-9B8A-6581D4EE6B95}"/>
            </c:ext>
          </c:extLst>
        </c:ser>
        <c:ser>
          <c:idx val="0"/>
          <c:order val="1"/>
          <c:tx>
            <c:v>Traditional CV</c:v>
          </c:tx>
          <c:spPr>
            <a:ln w="28575">
              <a:noFill/>
            </a:ln>
          </c:spPr>
          <c:marker>
            <c:symbol val="circle"/>
            <c:size val="6"/>
            <c:spPr>
              <a:solidFill>
                <a:schemeClr val="accent1"/>
              </a:solidFill>
              <a:ln>
                <a:noFill/>
              </a:ln>
            </c:spPr>
          </c:marker>
          <c:dPt>
            <c:idx val="35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4-9EA9-4F22-9B8A-6581D4EE6B95}"/>
              </c:ext>
            </c:extLst>
          </c:dPt>
          <c:dPt>
            <c:idx val="36"/>
            <c:marker>
              <c:spPr>
                <a:noFill/>
                <a:ln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9EA9-4F22-9B8A-6581D4EE6B95}"/>
              </c:ext>
            </c:extLst>
          </c:dPt>
          <c:dPt>
            <c:idx val="123"/>
            <c:marker>
              <c:spPr>
                <a:noFill/>
                <a:ln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9EA9-4F22-9B8A-6581D4EE6B95}"/>
              </c:ext>
            </c:extLst>
          </c:dPt>
          <c:dPt>
            <c:idx val="192"/>
            <c:marker>
              <c:spPr>
                <a:noFill/>
                <a:ln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9EA9-4F22-9B8A-6581D4EE6B95}"/>
              </c:ext>
            </c:extLst>
          </c:dPt>
          <c:dPt>
            <c:idx val="193"/>
            <c:marker>
              <c:spPr>
                <a:noFill/>
                <a:ln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9EA9-4F22-9B8A-6581D4EE6B95}"/>
              </c:ext>
            </c:extLst>
          </c:dPt>
          <c:xVal>
            <c:numRef>
              <c:f>'CLS 2010-2015'!$A$2:$A$256</c:f>
              <c:numCache>
                <c:formatCode>General</c:formatCode>
                <c:ptCount val="255"/>
                <c:pt idx="0">
                  <c:v>2010</c:v>
                </c:pt>
                <c:pt idx="1">
                  <c:v>2010</c:v>
                </c:pt>
                <c:pt idx="2">
                  <c:v>2010</c:v>
                </c:pt>
                <c:pt idx="3">
                  <c:v>2010</c:v>
                </c:pt>
                <c:pt idx="4">
                  <c:v>2010</c:v>
                </c:pt>
                <c:pt idx="5">
                  <c:v>2010</c:v>
                </c:pt>
                <c:pt idx="6">
                  <c:v>2010</c:v>
                </c:pt>
                <c:pt idx="7">
                  <c:v>2010</c:v>
                </c:pt>
                <c:pt idx="8">
                  <c:v>2010</c:v>
                </c:pt>
                <c:pt idx="9">
                  <c:v>2010</c:v>
                </c:pt>
                <c:pt idx="10">
                  <c:v>2010</c:v>
                </c:pt>
                <c:pt idx="11">
                  <c:v>2010</c:v>
                </c:pt>
                <c:pt idx="12">
                  <c:v>2010</c:v>
                </c:pt>
                <c:pt idx="13">
                  <c:v>2010</c:v>
                </c:pt>
                <c:pt idx="14">
                  <c:v>2010</c:v>
                </c:pt>
                <c:pt idx="15">
                  <c:v>2010</c:v>
                </c:pt>
                <c:pt idx="16">
                  <c:v>2010</c:v>
                </c:pt>
                <c:pt idx="17">
                  <c:v>2010</c:v>
                </c:pt>
                <c:pt idx="18">
                  <c:v>2010</c:v>
                </c:pt>
                <c:pt idx="19">
                  <c:v>2010</c:v>
                </c:pt>
                <c:pt idx="20">
                  <c:v>2010</c:v>
                </c:pt>
                <c:pt idx="21">
                  <c:v>2010</c:v>
                </c:pt>
                <c:pt idx="22">
                  <c:v>2010</c:v>
                </c:pt>
                <c:pt idx="23">
                  <c:v>2010</c:v>
                </c:pt>
                <c:pt idx="24">
                  <c:v>2010</c:v>
                </c:pt>
                <c:pt idx="25">
                  <c:v>2010</c:v>
                </c:pt>
                <c:pt idx="26">
                  <c:v>2010</c:v>
                </c:pt>
                <c:pt idx="27">
                  <c:v>2010</c:v>
                </c:pt>
                <c:pt idx="28">
                  <c:v>2010</c:v>
                </c:pt>
                <c:pt idx="29">
                  <c:v>2010</c:v>
                </c:pt>
                <c:pt idx="30">
                  <c:v>2010</c:v>
                </c:pt>
                <c:pt idx="31">
                  <c:v>2010</c:v>
                </c:pt>
                <c:pt idx="32">
                  <c:v>2010</c:v>
                </c:pt>
                <c:pt idx="33">
                  <c:v>2010</c:v>
                </c:pt>
                <c:pt idx="34">
                  <c:v>2010</c:v>
                </c:pt>
                <c:pt idx="35">
                  <c:v>2010</c:v>
                </c:pt>
                <c:pt idx="36">
                  <c:v>2010</c:v>
                </c:pt>
                <c:pt idx="37">
                  <c:v>2011</c:v>
                </c:pt>
                <c:pt idx="38">
                  <c:v>2011</c:v>
                </c:pt>
                <c:pt idx="39">
                  <c:v>2011</c:v>
                </c:pt>
                <c:pt idx="40">
                  <c:v>2011</c:v>
                </c:pt>
                <c:pt idx="41">
                  <c:v>2011</c:v>
                </c:pt>
                <c:pt idx="42">
                  <c:v>2011</c:v>
                </c:pt>
                <c:pt idx="43">
                  <c:v>2011</c:v>
                </c:pt>
                <c:pt idx="44">
                  <c:v>2011</c:v>
                </c:pt>
                <c:pt idx="45">
                  <c:v>2011</c:v>
                </c:pt>
                <c:pt idx="46">
                  <c:v>2011</c:v>
                </c:pt>
                <c:pt idx="47">
                  <c:v>2011</c:v>
                </c:pt>
                <c:pt idx="48">
                  <c:v>2011</c:v>
                </c:pt>
                <c:pt idx="49">
                  <c:v>2011</c:v>
                </c:pt>
                <c:pt idx="50">
                  <c:v>2012</c:v>
                </c:pt>
                <c:pt idx="51">
                  <c:v>2012</c:v>
                </c:pt>
                <c:pt idx="52">
                  <c:v>2012</c:v>
                </c:pt>
                <c:pt idx="53">
                  <c:v>2012</c:v>
                </c:pt>
                <c:pt idx="54">
                  <c:v>2012</c:v>
                </c:pt>
                <c:pt idx="55">
                  <c:v>2012</c:v>
                </c:pt>
                <c:pt idx="56">
                  <c:v>2012</c:v>
                </c:pt>
                <c:pt idx="57">
                  <c:v>2012</c:v>
                </c:pt>
                <c:pt idx="58">
                  <c:v>2012</c:v>
                </c:pt>
                <c:pt idx="59">
                  <c:v>2012</c:v>
                </c:pt>
                <c:pt idx="60">
                  <c:v>2012</c:v>
                </c:pt>
                <c:pt idx="61">
                  <c:v>2012</c:v>
                </c:pt>
                <c:pt idx="62">
                  <c:v>2012</c:v>
                </c:pt>
                <c:pt idx="63">
                  <c:v>2012</c:v>
                </c:pt>
                <c:pt idx="64">
                  <c:v>2012</c:v>
                </c:pt>
                <c:pt idx="65">
                  <c:v>2012</c:v>
                </c:pt>
                <c:pt idx="66">
                  <c:v>2013</c:v>
                </c:pt>
                <c:pt idx="67">
                  <c:v>2013</c:v>
                </c:pt>
                <c:pt idx="68">
                  <c:v>2013</c:v>
                </c:pt>
                <c:pt idx="69">
                  <c:v>2013</c:v>
                </c:pt>
                <c:pt idx="70">
                  <c:v>2013</c:v>
                </c:pt>
                <c:pt idx="71">
                  <c:v>2013</c:v>
                </c:pt>
                <c:pt idx="72">
                  <c:v>2013</c:v>
                </c:pt>
                <c:pt idx="73">
                  <c:v>2013</c:v>
                </c:pt>
                <c:pt idx="74">
                  <c:v>2013</c:v>
                </c:pt>
                <c:pt idx="75">
                  <c:v>2013</c:v>
                </c:pt>
                <c:pt idx="76">
                  <c:v>2013</c:v>
                </c:pt>
                <c:pt idx="77">
                  <c:v>2013</c:v>
                </c:pt>
                <c:pt idx="78">
                  <c:v>2013</c:v>
                </c:pt>
                <c:pt idx="79">
                  <c:v>2013</c:v>
                </c:pt>
                <c:pt idx="80">
                  <c:v>2013</c:v>
                </c:pt>
                <c:pt idx="81">
                  <c:v>2013</c:v>
                </c:pt>
                <c:pt idx="82">
                  <c:v>2013</c:v>
                </c:pt>
                <c:pt idx="83">
                  <c:v>2013</c:v>
                </c:pt>
                <c:pt idx="84">
                  <c:v>2013</c:v>
                </c:pt>
                <c:pt idx="85">
                  <c:v>2013</c:v>
                </c:pt>
                <c:pt idx="86">
                  <c:v>2013</c:v>
                </c:pt>
                <c:pt idx="87">
                  <c:v>2013</c:v>
                </c:pt>
                <c:pt idx="88">
                  <c:v>2013</c:v>
                </c:pt>
                <c:pt idx="89">
                  <c:v>2013</c:v>
                </c:pt>
                <c:pt idx="90">
                  <c:v>2013</c:v>
                </c:pt>
                <c:pt idx="91">
                  <c:v>2013</c:v>
                </c:pt>
                <c:pt idx="92">
                  <c:v>2013</c:v>
                </c:pt>
                <c:pt idx="93">
                  <c:v>2013</c:v>
                </c:pt>
                <c:pt idx="94">
                  <c:v>2013</c:v>
                </c:pt>
                <c:pt idx="95">
                  <c:v>2013</c:v>
                </c:pt>
                <c:pt idx="96">
                  <c:v>2013</c:v>
                </c:pt>
                <c:pt idx="97">
                  <c:v>2013</c:v>
                </c:pt>
                <c:pt idx="98">
                  <c:v>2013</c:v>
                </c:pt>
                <c:pt idx="99">
                  <c:v>2013</c:v>
                </c:pt>
                <c:pt idx="100">
                  <c:v>2013</c:v>
                </c:pt>
                <c:pt idx="101">
                  <c:v>2013</c:v>
                </c:pt>
                <c:pt idx="102">
                  <c:v>2013</c:v>
                </c:pt>
                <c:pt idx="103">
                  <c:v>2013</c:v>
                </c:pt>
                <c:pt idx="104">
                  <c:v>2013</c:v>
                </c:pt>
                <c:pt idx="105">
                  <c:v>2013</c:v>
                </c:pt>
                <c:pt idx="106">
                  <c:v>2013</c:v>
                </c:pt>
                <c:pt idx="107">
                  <c:v>2013</c:v>
                </c:pt>
                <c:pt idx="108">
                  <c:v>2013</c:v>
                </c:pt>
                <c:pt idx="109">
                  <c:v>2013</c:v>
                </c:pt>
                <c:pt idx="110">
                  <c:v>2013</c:v>
                </c:pt>
                <c:pt idx="111">
                  <c:v>2013</c:v>
                </c:pt>
                <c:pt idx="112">
                  <c:v>2013</c:v>
                </c:pt>
                <c:pt idx="113">
                  <c:v>2013</c:v>
                </c:pt>
                <c:pt idx="114">
                  <c:v>2013</c:v>
                </c:pt>
                <c:pt idx="115">
                  <c:v>2013</c:v>
                </c:pt>
                <c:pt idx="116">
                  <c:v>2013</c:v>
                </c:pt>
                <c:pt idx="117">
                  <c:v>2013</c:v>
                </c:pt>
                <c:pt idx="118">
                  <c:v>2013</c:v>
                </c:pt>
                <c:pt idx="119">
                  <c:v>2013</c:v>
                </c:pt>
                <c:pt idx="120">
                  <c:v>2013</c:v>
                </c:pt>
                <c:pt idx="121">
                  <c:v>2013</c:v>
                </c:pt>
                <c:pt idx="122">
                  <c:v>2013</c:v>
                </c:pt>
                <c:pt idx="123">
                  <c:v>2013</c:v>
                </c:pt>
                <c:pt idx="124">
                  <c:v>2013</c:v>
                </c:pt>
                <c:pt idx="125">
                  <c:v>2014</c:v>
                </c:pt>
                <c:pt idx="126">
                  <c:v>2014</c:v>
                </c:pt>
                <c:pt idx="127">
                  <c:v>2014</c:v>
                </c:pt>
                <c:pt idx="128">
                  <c:v>2014</c:v>
                </c:pt>
                <c:pt idx="129">
                  <c:v>2014</c:v>
                </c:pt>
                <c:pt idx="130">
                  <c:v>2014</c:v>
                </c:pt>
                <c:pt idx="131">
                  <c:v>2014</c:v>
                </c:pt>
                <c:pt idx="132">
                  <c:v>2014</c:v>
                </c:pt>
                <c:pt idx="133">
                  <c:v>2014</c:v>
                </c:pt>
                <c:pt idx="134">
                  <c:v>2014</c:v>
                </c:pt>
                <c:pt idx="135">
                  <c:v>2014</c:v>
                </c:pt>
                <c:pt idx="136">
                  <c:v>2014</c:v>
                </c:pt>
                <c:pt idx="137">
                  <c:v>2014</c:v>
                </c:pt>
                <c:pt idx="138">
                  <c:v>2014</c:v>
                </c:pt>
                <c:pt idx="139">
                  <c:v>2014</c:v>
                </c:pt>
                <c:pt idx="140">
                  <c:v>2014</c:v>
                </c:pt>
                <c:pt idx="141">
                  <c:v>2014</c:v>
                </c:pt>
                <c:pt idx="142">
                  <c:v>2014</c:v>
                </c:pt>
                <c:pt idx="143">
                  <c:v>2014</c:v>
                </c:pt>
                <c:pt idx="144">
                  <c:v>2014</c:v>
                </c:pt>
                <c:pt idx="145">
                  <c:v>2014</c:v>
                </c:pt>
                <c:pt idx="146">
                  <c:v>2014</c:v>
                </c:pt>
                <c:pt idx="147">
                  <c:v>2014</c:v>
                </c:pt>
                <c:pt idx="148">
                  <c:v>2014</c:v>
                </c:pt>
                <c:pt idx="149">
                  <c:v>2014</c:v>
                </c:pt>
                <c:pt idx="150">
                  <c:v>2014</c:v>
                </c:pt>
                <c:pt idx="151">
                  <c:v>2014</c:v>
                </c:pt>
                <c:pt idx="152">
                  <c:v>2014</c:v>
                </c:pt>
                <c:pt idx="153">
                  <c:v>2014</c:v>
                </c:pt>
                <c:pt idx="154">
                  <c:v>2014</c:v>
                </c:pt>
                <c:pt idx="155">
                  <c:v>2014</c:v>
                </c:pt>
                <c:pt idx="156">
                  <c:v>2014</c:v>
                </c:pt>
                <c:pt idx="157">
                  <c:v>2014</c:v>
                </c:pt>
                <c:pt idx="158">
                  <c:v>2014</c:v>
                </c:pt>
                <c:pt idx="159">
                  <c:v>2014</c:v>
                </c:pt>
                <c:pt idx="160">
                  <c:v>2014</c:v>
                </c:pt>
                <c:pt idx="161">
                  <c:v>2014</c:v>
                </c:pt>
                <c:pt idx="162">
                  <c:v>2014</c:v>
                </c:pt>
                <c:pt idx="163">
                  <c:v>2014</c:v>
                </c:pt>
                <c:pt idx="164">
                  <c:v>2014</c:v>
                </c:pt>
                <c:pt idx="165">
                  <c:v>2014</c:v>
                </c:pt>
                <c:pt idx="166">
                  <c:v>2014</c:v>
                </c:pt>
                <c:pt idx="167">
                  <c:v>2014</c:v>
                </c:pt>
                <c:pt idx="168">
                  <c:v>2014</c:v>
                </c:pt>
                <c:pt idx="169">
                  <c:v>2014</c:v>
                </c:pt>
                <c:pt idx="170">
                  <c:v>2014</c:v>
                </c:pt>
                <c:pt idx="171">
                  <c:v>2014</c:v>
                </c:pt>
                <c:pt idx="172">
                  <c:v>2014</c:v>
                </c:pt>
                <c:pt idx="173">
                  <c:v>2014</c:v>
                </c:pt>
                <c:pt idx="174">
                  <c:v>2014</c:v>
                </c:pt>
                <c:pt idx="175">
                  <c:v>2014</c:v>
                </c:pt>
                <c:pt idx="176">
                  <c:v>2014</c:v>
                </c:pt>
                <c:pt idx="177">
                  <c:v>2014</c:v>
                </c:pt>
                <c:pt idx="178">
                  <c:v>2014</c:v>
                </c:pt>
                <c:pt idx="179">
                  <c:v>2014</c:v>
                </c:pt>
                <c:pt idx="180">
                  <c:v>2014</c:v>
                </c:pt>
                <c:pt idx="181">
                  <c:v>2014</c:v>
                </c:pt>
                <c:pt idx="182">
                  <c:v>2014</c:v>
                </c:pt>
                <c:pt idx="183">
                  <c:v>2014</c:v>
                </c:pt>
                <c:pt idx="184">
                  <c:v>2014</c:v>
                </c:pt>
                <c:pt idx="185">
                  <c:v>2014</c:v>
                </c:pt>
                <c:pt idx="186">
                  <c:v>2014</c:v>
                </c:pt>
                <c:pt idx="187">
                  <c:v>2014</c:v>
                </c:pt>
                <c:pt idx="188">
                  <c:v>2014</c:v>
                </c:pt>
                <c:pt idx="189">
                  <c:v>2014</c:v>
                </c:pt>
                <c:pt idx="190">
                  <c:v>2014</c:v>
                </c:pt>
                <c:pt idx="191">
                  <c:v>2014</c:v>
                </c:pt>
                <c:pt idx="192">
                  <c:v>2014</c:v>
                </c:pt>
                <c:pt idx="193">
                  <c:v>2014</c:v>
                </c:pt>
                <c:pt idx="194">
                  <c:v>2015</c:v>
                </c:pt>
                <c:pt idx="195">
                  <c:v>2015</c:v>
                </c:pt>
                <c:pt idx="196">
                  <c:v>2015</c:v>
                </c:pt>
                <c:pt idx="197">
                  <c:v>2015</c:v>
                </c:pt>
                <c:pt idx="198">
                  <c:v>2015</c:v>
                </c:pt>
                <c:pt idx="199">
                  <c:v>2015</c:v>
                </c:pt>
                <c:pt idx="200">
                  <c:v>2015</c:v>
                </c:pt>
                <c:pt idx="201">
                  <c:v>2015</c:v>
                </c:pt>
                <c:pt idx="202">
                  <c:v>2015</c:v>
                </c:pt>
                <c:pt idx="203">
                  <c:v>2015</c:v>
                </c:pt>
                <c:pt idx="204">
                  <c:v>2015</c:v>
                </c:pt>
                <c:pt idx="205">
                  <c:v>2015</c:v>
                </c:pt>
                <c:pt idx="206">
                  <c:v>2015</c:v>
                </c:pt>
                <c:pt idx="207">
                  <c:v>2015</c:v>
                </c:pt>
                <c:pt idx="208">
                  <c:v>2015</c:v>
                </c:pt>
                <c:pt idx="209">
                  <c:v>2015</c:v>
                </c:pt>
                <c:pt idx="210">
                  <c:v>2015</c:v>
                </c:pt>
                <c:pt idx="211">
                  <c:v>2015</c:v>
                </c:pt>
                <c:pt idx="212">
                  <c:v>2015</c:v>
                </c:pt>
                <c:pt idx="213">
                  <c:v>2015</c:v>
                </c:pt>
                <c:pt idx="214">
                  <c:v>2015</c:v>
                </c:pt>
                <c:pt idx="215">
                  <c:v>2015</c:v>
                </c:pt>
                <c:pt idx="216">
                  <c:v>2015</c:v>
                </c:pt>
                <c:pt idx="217">
                  <c:v>2015</c:v>
                </c:pt>
                <c:pt idx="218">
                  <c:v>2015</c:v>
                </c:pt>
                <c:pt idx="219">
                  <c:v>2015</c:v>
                </c:pt>
                <c:pt idx="220">
                  <c:v>2015</c:v>
                </c:pt>
                <c:pt idx="221">
                  <c:v>2015</c:v>
                </c:pt>
                <c:pt idx="222">
                  <c:v>2015</c:v>
                </c:pt>
                <c:pt idx="223">
                  <c:v>2015</c:v>
                </c:pt>
                <c:pt idx="224">
                  <c:v>2015</c:v>
                </c:pt>
                <c:pt idx="225">
                  <c:v>2015</c:v>
                </c:pt>
                <c:pt idx="226">
                  <c:v>2015</c:v>
                </c:pt>
                <c:pt idx="227">
                  <c:v>2015</c:v>
                </c:pt>
                <c:pt idx="228">
                  <c:v>2015</c:v>
                </c:pt>
                <c:pt idx="229">
                  <c:v>2015</c:v>
                </c:pt>
                <c:pt idx="230">
                  <c:v>2015</c:v>
                </c:pt>
                <c:pt idx="231">
                  <c:v>2015</c:v>
                </c:pt>
                <c:pt idx="232">
                  <c:v>2015</c:v>
                </c:pt>
                <c:pt idx="233">
                  <c:v>2015</c:v>
                </c:pt>
                <c:pt idx="234">
                  <c:v>2015</c:v>
                </c:pt>
                <c:pt idx="235">
                  <c:v>2015</c:v>
                </c:pt>
                <c:pt idx="236">
                  <c:v>2015</c:v>
                </c:pt>
                <c:pt idx="237">
                  <c:v>2015</c:v>
                </c:pt>
                <c:pt idx="238">
                  <c:v>2015</c:v>
                </c:pt>
                <c:pt idx="239">
                  <c:v>2015</c:v>
                </c:pt>
                <c:pt idx="240">
                  <c:v>2015</c:v>
                </c:pt>
                <c:pt idx="241">
                  <c:v>2015</c:v>
                </c:pt>
                <c:pt idx="242">
                  <c:v>2015</c:v>
                </c:pt>
                <c:pt idx="243">
                  <c:v>2015</c:v>
                </c:pt>
                <c:pt idx="244">
                  <c:v>2015</c:v>
                </c:pt>
                <c:pt idx="245">
                  <c:v>2015</c:v>
                </c:pt>
                <c:pt idx="246">
                  <c:v>2015</c:v>
                </c:pt>
                <c:pt idx="247">
                  <c:v>2015</c:v>
                </c:pt>
                <c:pt idx="248">
                  <c:v>2015</c:v>
                </c:pt>
                <c:pt idx="249">
                  <c:v>2015</c:v>
                </c:pt>
                <c:pt idx="250">
                  <c:v>2015</c:v>
                </c:pt>
                <c:pt idx="251">
                  <c:v>2015</c:v>
                </c:pt>
                <c:pt idx="252">
                  <c:v>2015</c:v>
                </c:pt>
                <c:pt idx="253">
                  <c:v>2015</c:v>
                </c:pt>
                <c:pt idx="254">
                  <c:v>2015</c:v>
                </c:pt>
              </c:numCache>
            </c:numRef>
          </c:xVal>
          <c:yVal>
            <c:numRef>
              <c:f>'CLS 2010-2015'!$D$2:$D$256</c:f>
              <c:numCache>
                <c:formatCode>General</c:formatCode>
                <c:ptCount val="255"/>
                <c:pt idx="0">
                  <c:v>0.71809000000000001</c:v>
                </c:pt>
                <c:pt idx="1">
                  <c:v>0.71808000000000005</c:v>
                </c:pt>
                <c:pt idx="2">
                  <c:v>0.71701000000000004</c:v>
                </c:pt>
                <c:pt idx="3">
                  <c:v>0.71218000000000004</c:v>
                </c:pt>
                <c:pt idx="4">
                  <c:v>0.66351000000000004</c:v>
                </c:pt>
                <c:pt idx="5">
                  <c:v>0.66351000000000004</c:v>
                </c:pt>
                <c:pt idx="6">
                  <c:v>0.65420999999999996</c:v>
                </c:pt>
                <c:pt idx="7">
                  <c:v>0.55442000000000002</c:v>
                </c:pt>
                <c:pt idx="8">
                  <c:v>0.55442000000000002</c:v>
                </c:pt>
                <c:pt idx="9">
                  <c:v>0.53376000000000001</c:v>
                </c:pt>
                <c:pt idx="10">
                  <c:v>0.53376000000000001</c:v>
                </c:pt>
                <c:pt idx="11">
                  <c:v>0.45567000000000002</c:v>
                </c:pt>
                <c:pt idx="12">
                  <c:v>0.45567000000000002</c:v>
                </c:pt>
                <c:pt idx="13">
                  <c:v>0.42891000000000001</c:v>
                </c:pt>
                <c:pt idx="14">
                  <c:v>0.41687000000000002</c:v>
                </c:pt>
                <c:pt idx="15">
                  <c:v>0.41687000000000002</c:v>
                </c:pt>
                <c:pt idx="16">
                  <c:v>0.41321999999999998</c:v>
                </c:pt>
                <c:pt idx="17">
                  <c:v>0.40915000000000001</c:v>
                </c:pt>
                <c:pt idx="18">
                  <c:v>0.39277000000000001</c:v>
                </c:pt>
                <c:pt idx="19">
                  <c:v>0.39277000000000001</c:v>
                </c:pt>
                <c:pt idx="20">
                  <c:v>0.37674999999999997</c:v>
                </c:pt>
                <c:pt idx="21">
                  <c:v>0.37429000000000001</c:v>
                </c:pt>
                <c:pt idx="22">
                  <c:v>0.30542000000000002</c:v>
                </c:pt>
                <c:pt idx="23">
                  <c:v>0.30157</c:v>
                </c:pt>
                <c:pt idx="24">
                  <c:v>0.29907</c:v>
                </c:pt>
                <c:pt idx="25">
                  <c:v>0.28588999999999998</c:v>
                </c:pt>
                <c:pt idx="26">
                  <c:v>0.26921</c:v>
                </c:pt>
                <c:pt idx="27">
                  <c:v>0.25835000000000002</c:v>
                </c:pt>
                <c:pt idx="28">
                  <c:v>0.25574999999999998</c:v>
                </c:pt>
                <c:pt idx="29">
                  <c:v>0.24933</c:v>
                </c:pt>
                <c:pt idx="30">
                  <c:v>0.24589</c:v>
                </c:pt>
                <c:pt idx="31">
                  <c:v>0.24589</c:v>
                </c:pt>
                <c:pt idx="32">
                  <c:v>0.22846</c:v>
                </c:pt>
                <c:pt idx="33">
                  <c:v>0.21340999999999999</c:v>
                </c:pt>
                <c:pt idx="34">
                  <c:v>0.19705</c:v>
                </c:pt>
                <c:pt idx="35">
                  <c:v>1.17E-2</c:v>
                </c:pt>
                <c:pt idx="36">
                  <c:v>1.17E-2</c:v>
                </c:pt>
                <c:pt idx="37">
                  <c:v>0.74229999999999996</c:v>
                </c:pt>
                <c:pt idx="38">
                  <c:v>0.68989999999999996</c:v>
                </c:pt>
                <c:pt idx="39">
                  <c:v>0.65439999999999998</c:v>
                </c:pt>
                <c:pt idx="40">
                  <c:v>0.64039999999999997</c:v>
                </c:pt>
                <c:pt idx="41">
                  <c:v>0.63349999999999995</c:v>
                </c:pt>
                <c:pt idx="42">
                  <c:v>0.60219999999999996</c:v>
                </c:pt>
                <c:pt idx="43">
                  <c:v>0.6018</c:v>
                </c:pt>
                <c:pt idx="44">
                  <c:v>0.58220000000000005</c:v>
                </c:pt>
                <c:pt idx="45">
                  <c:v>0.5514</c:v>
                </c:pt>
                <c:pt idx="46">
                  <c:v>0.4955</c:v>
                </c:pt>
                <c:pt idx="47">
                  <c:v>0.49480000000000002</c:v>
                </c:pt>
                <c:pt idx="48">
                  <c:v>0.4703</c:v>
                </c:pt>
                <c:pt idx="49">
                  <c:v>0.46899999999999997</c:v>
                </c:pt>
                <c:pt idx="52">
                  <c:v>0.73828000000000005</c:v>
                </c:pt>
                <c:pt idx="53">
                  <c:v>0.73397999999999997</c:v>
                </c:pt>
                <c:pt idx="54">
                  <c:v>0.73353999999999997</c:v>
                </c:pt>
                <c:pt idx="55">
                  <c:v>0.73048000000000002</c:v>
                </c:pt>
                <c:pt idx="56">
                  <c:v>0.73021000000000003</c:v>
                </c:pt>
                <c:pt idx="57">
                  <c:v>0.72941999999999996</c:v>
                </c:pt>
                <c:pt idx="58">
                  <c:v>0.72921000000000002</c:v>
                </c:pt>
                <c:pt idx="59">
                  <c:v>0.72697999999999996</c:v>
                </c:pt>
                <c:pt idx="60">
                  <c:v>0.70423999999999998</c:v>
                </c:pt>
                <c:pt idx="61">
                  <c:v>0.66581000000000001</c:v>
                </c:pt>
                <c:pt idx="62">
                  <c:v>0.65536000000000005</c:v>
                </c:pt>
                <c:pt idx="63">
                  <c:v>0.63815999999999995</c:v>
                </c:pt>
                <c:pt idx="64">
                  <c:v>0.61994000000000005</c:v>
                </c:pt>
                <c:pt idx="65">
                  <c:v>0.58952000000000004</c:v>
                </c:pt>
                <c:pt idx="104">
                  <c:v>0.75573999999999997</c:v>
                </c:pt>
                <c:pt idx="105">
                  <c:v>0.75273999999999996</c:v>
                </c:pt>
                <c:pt idx="110">
                  <c:v>0.74677000000000004</c:v>
                </c:pt>
                <c:pt idx="111">
                  <c:v>0.74643000000000004</c:v>
                </c:pt>
                <c:pt idx="118">
                  <c:v>0.73358000000000001</c:v>
                </c:pt>
                <c:pt idx="123">
                  <c:v>0.17985000000000001</c:v>
                </c:pt>
                <c:pt idx="192">
                  <c:v>4.9599999999999601E-3</c:v>
                </c:pt>
                <c:pt idx="193">
                  <c:v>4.7500000000000302E-3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9EA9-4F22-9B8A-6581D4EE6B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391680"/>
        <c:axId val="24392832"/>
      </c:scatterChart>
      <c:valAx>
        <c:axId val="24391680"/>
        <c:scaling>
          <c:orientation val="minMax"/>
          <c:max val="2016"/>
          <c:min val="2009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9050">
            <a:solidFill>
              <a:schemeClr val="bg2">
                <a:lumMod val="75000"/>
              </a:schemeClr>
            </a:solidFill>
          </a:ln>
        </c:spPr>
        <c:txPr>
          <a:bodyPr/>
          <a:lstStyle/>
          <a:p>
            <a:pPr>
              <a:defRPr sz="900">
                <a:solidFill>
                  <a:srgbClr val="000000"/>
                </a:solidFill>
              </a:defRPr>
            </a:pPr>
            <a:endParaRPr lang="en-US"/>
          </a:p>
        </c:txPr>
        <c:crossAx val="24392832"/>
        <c:crosses val="autoZero"/>
        <c:crossBetween val="midCat"/>
        <c:majorUnit val="1"/>
      </c:valAx>
      <c:valAx>
        <c:axId val="2439283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5A5A5A">
                  <a:alpha val="25000"/>
                </a:srgbClr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>
                <a:solidFill>
                  <a:srgbClr val="000000"/>
                </a:solidFill>
              </a:defRPr>
            </a:pPr>
            <a:endParaRPr lang="en-US"/>
          </a:p>
        </c:txPr>
        <c:crossAx val="24391680"/>
        <c:crosses val="autoZero"/>
        <c:crossBetween val="midCat"/>
        <c:majorUnit val="0.1"/>
      </c:valAx>
      <c:spPr>
        <a:solidFill>
          <a:srgbClr val="E6E6E6"/>
        </a:solidFill>
      </c:spPr>
    </c:plotArea>
    <c:plotVisOnly val="1"/>
    <c:dispBlanksAs val="gap"/>
    <c:showDLblsOverMax val="0"/>
  </c:chart>
  <c:spPr>
    <a:ln w="6350">
      <a:noFill/>
    </a:ln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1"/>
          <p:cNvSpPr>
            <a:spLocks noChangeArrowheads="1"/>
          </p:cNvSpPr>
          <p:nvPr/>
        </p:nvSpPr>
        <p:spPr bwMode="auto">
          <a:xfrm>
            <a:off x="0" y="0"/>
            <a:ext cx="7024688" cy="92710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3800" y="695325"/>
            <a:ext cx="4635500" cy="3476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675" y="4403725"/>
            <a:ext cx="561975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398911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Text Box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u="none" strike="noStrike" kern="1200" dirty="0">
              <a:solidFill>
                <a:schemeClr val="tx1"/>
              </a:solidFill>
              <a:effectLst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2D639A-AF38-4D9A-897E-57859A70BDE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226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2D639A-AF38-4D9A-897E-57859A70BDE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094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61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6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1979613" cy="5865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791200" cy="5865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62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3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74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3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84613" cy="4570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2813" y="1524000"/>
            <a:ext cx="3886200" cy="4570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49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3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7923213" cy="2208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4613"/>
            <a:ext cx="7923213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6094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, and Content - NO LOGO &amp; PAG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0996" fontAlgn="base">
              <a:spcBef>
                <a:spcPct val="0"/>
              </a:spcBef>
              <a:spcAft>
                <a:spcPct val="0"/>
              </a:spcAft>
            </a:pPr>
            <a:endParaRPr lang="en-US" sz="15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290" y="734696"/>
            <a:ext cx="8313420" cy="65659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" y="2336705"/>
            <a:ext cx="8290560" cy="4104176"/>
          </a:xfrm>
        </p:spPr>
        <p:txBody>
          <a:bodyPr/>
          <a:lstStyle>
            <a:lvl1pPr marL="0" indent="0">
              <a:buClr>
                <a:schemeClr val="bg2"/>
              </a:buClr>
              <a:buSzPct val="100000"/>
              <a:buFontTx/>
              <a:buNone/>
              <a:defRPr sz="1667">
                <a:solidFill>
                  <a:schemeClr val="bg1"/>
                </a:solidFill>
              </a:defRPr>
            </a:lvl1pPr>
            <a:lvl2pPr marL="476246" indent="0">
              <a:buClr>
                <a:schemeClr val="bg2"/>
              </a:buClr>
              <a:buSzPct val="100000"/>
              <a:buFontTx/>
              <a:buNone/>
              <a:defRPr sz="1500">
                <a:solidFill>
                  <a:schemeClr val="bg1"/>
                </a:solidFill>
              </a:defRPr>
            </a:lvl2pPr>
            <a:lvl3pPr marL="907512" indent="0">
              <a:buClr>
                <a:schemeClr val="bg2"/>
              </a:buClr>
              <a:buSzPct val="100000"/>
              <a:buFontTx/>
              <a:buNone/>
              <a:defRPr sz="1500">
                <a:solidFill>
                  <a:schemeClr val="bg1"/>
                </a:solidFill>
              </a:defRPr>
            </a:lvl3pPr>
            <a:lvl4pPr marL="1479006" indent="-190498">
              <a:buClr>
                <a:schemeClr val="bg2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</a:defRPr>
            </a:lvl4pPr>
            <a:lvl5pPr marL="1764753" indent="-190498"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15290" y="1314815"/>
            <a:ext cx="8313420" cy="583848"/>
          </a:xfrm>
        </p:spPr>
        <p:txBody>
          <a:bodyPr/>
          <a:lstStyle>
            <a:lvl1pPr marL="0" indent="0" algn="ctr">
              <a:buFontTx/>
              <a:buNone/>
              <a:defRPr sz="2000" b="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marL="476246" indent="0" algn="ctr">
              <a:buFontTx/>
              <a:buNone/>
              <a:defRPr sz="2333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marL="907512" indent="0" algn="ctr">
              <a:buFontTx/>
              <a:buNone/>
              <a:defRPr sz="2333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marL="1288508" indent="0" algn="ctr">
              <a:buFontTx/>
              <a:buNone/>
              <a:defRPr sz="2333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marL="1574255" indent="0" algn="ctr">
              <a:buFontTx/>
              <a:buNone/>
              <a:defRPr sz="2333">
                <a:solidFill>
                  <a:schemeClr val="tx2"/>
                </a:solidFill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173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ondary Slid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20170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155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682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4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501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7663" y="1905000"/>
            <a:ext cx="4130675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1905000"/>
            <a:ext cx="4132262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27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658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374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11667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692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82530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6759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25450"/>
            <a:ext cx="2114550" cy="6127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425450"/>
            <a:ext cx="6191250" cy="6127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63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487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846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2813" y="1524000"/>
            <a:ext cx="3886200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45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69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0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691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9361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6777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463550" y="6394450"/>
            <a:ext cx="46482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1200" dirty="0" smtClean="0">
                <a:solidFill>
                  <a:schemeClr val="tx1"/>
                </a:solidFill>
                <a:latin typeface="Palatino" pitchFamily="18" charset="0"/>
                <a:cs typeface="Times New Roman" pitchFamily="18" charset="0"/>
              </a:rPr>
              <a:t>© David Kirk/NVIDIA and Wen-mei W. Hwu, 2007-2016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1200" dirty="0" smtClean="0">
                <a:solidFill>
                  <a:schemeClr val="tx1"/>
                </a:solidFill>
                <a:latin typeface="Palatino" pitchFamily="18" charset="0"/>
                <a:cs typeface="Times New Roman" pitchFamily="18" charset="0"/>
              </a:rPr>
              <a:t>ECE408/CS483, ECE 498AL, University of Illinois, Urbana-Champaign</a:t>
            </a:r>
          </a:p>
        </p:txBody>
      </p:sp>
      <p:sp>
        <p:nvSpPr>
          <p:cNvPr id="1027" name="Line 2"/>
          <p:cNvSpPr>
            <a:spLocks noChangeShapeType="1"/>
          </p:cNvSpPr>
          <p:nvPr/>
        </p:nvSpPr>
        <p:spPr bwMode="auto">
          <a:xfrm>
            <a:off x="304800" y="228600"/>
            <a:ext cx="1588" cy="6400800"/>
          </a:xfrm>
          <a:prstGeom prst="line">
            <a:avLst/>
          </a:prstGeom>
          <a:noFill/>
          <a:ln w="38160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" name="Line 3"/>
          <p:cNvSpPr>
            <a:spLocks noChangeShapeType="1"/>
          </p:cNvSpPr>
          <p:nvPr/>
        </p:nvSpPr>
        <p:spPr bwMode="auto">
          <a:xfrm>
            <a:off x="381000" y="228600"/>
            <a:ext cx="1588" cy="6400800"/>
          </a:xfrm>
          <a:prstGeom prst="line">
            <a:avLst/>
          </a:prstGeom>
          <a:noFill/>
          <a:ln w="3816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923213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923213" cy="457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77" r:id="rId15"/>
    <p:sldLayoutId id="2147483678" r:id="rId16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5pPr>
      <a:lvl6pPr marL="15367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6pPr>
      <a:lvl7pPr marL="19939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7pPr>
      <a:lvl8pPr marL="24511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8pPr>
      <a:lvl9pPr marL="29083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9pPr>
    </p:titleStyle>
    <p:bodyStyle>
      <a:lvl1pPr marL="341313" indent="-34131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MS PGothic" pitchFamily="34" charset="-128"/>
          <a:cs typeface="+mn-cs"/>
        </a:defRPr>
      </a:lvl1pPr>
      <a:lvl2pPr marL="741363" indent="-28416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MS PGothic" pitchFamily="34" charset="-128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MS PGothic" pitchFamily="34" charset="-128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MS PGothic" pitchFamily="34" charset="-128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MS PGothic" pitchFamily="34" charset="-128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425450"/>
            <a:ext cx="6705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chemeClr val="bg2">
                <a:alpha val="74998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7663" y="1905000"/>
            <a:ext cx="8415337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381000" y="1600200"/>
            <a:ext cx="8382000" cy="0"/>
          </a:xfrm>
          <a:prstGeom prst="line">
            <a:avLst/>
          </a:prstGeom>
          <a:noFill/>
          <a:ln w="127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Char char="•"/>
        <a:defRPr sz="3100">
          <a:solidFill>
            <a:srgbClr val="000000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pitchFamily="34" charset="0"/>
        <a:buChar char="–"/>
        <a:defRPr sz="2600">
          <a:solidFill>
            <a:srgbClr val="000000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Char char="•"/>
        <a:defRPr sz="2100">
          <a:solidFill>
            <a:srgbClr val="000000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pitchFamily="34" charset="0"/>
        <a:buChar char="–"/>
        <a:defRPr sz="2000">
          <a:solidFill>
            <a:srgbClr val="000000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pitchFamily="34" charset="0"/>
        <a:buChar char="›"/>
        <a:defRPr sz="2000">
          <a:solidFill>
            <a:srgbClr val="000000"/>
          </a:solidFill>
          <a:latin typeface="+mn-lt"/>
          <a:ea typeface="MS PGothic" pitchFamily="34" charset="-128"/>
        </a:defRPr>
      </a:lvl5pPr>
      <a:lvl6pPr marL="25146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6pPr>
      <a:lvl7pPr marL="29718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7pPr>
      <a:lvl8pPr marL="34290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8pPr>
      <a:lvl9pPr marL="38862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428750"/>
            <a:ext cx="8153400" cy="2859088"/>
          </a:xfrm>
        </p:spPr>
        <p:txBody>
          <a:bodyPr lIns="90000" tIns="46800" rIns="90000" bIns="468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ECE408 / CS483 Fall 2016</a:t>
            </a:r>
            <a:br>
              <a:rPr lang="en-US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>Applied Parallel Programming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24: </a:t>
            </a:r>
            <a:r>
              <a:rPr lang="en-GB" sz="4000" dirty="0" smtClean="0"/>
              <a:t>Application Case Study </a:t>
            </a:r>
            <a:br>
              <a:rPr lang="en-GB" sz="4000" dirty="0" smtClean="0"/>
            </a:br>
            <a:r>
              <a:rPr lang="en-GB" sz="4000" dirty="0" smtClean="0"/>
              <a:t>– Deep Learning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393" y="609600"/>
            <a:ext cx="7923213" cy="1141413"/>
          </a:xfrm>
        </p:spPr>
        <p:txBody>
          <a:bodyPr/>
          <a:lstStyle/>
          <a:p>
            <a:r>
              <a:rPr lang="en-US" dirty="0"/>
              <a:t>LeNet-5, a convolutional neural </a:t>
            </a:r>
            <a:r>
              <a:rPr lang="en-US" sz="2800" dirty="0"/>
              <a:t>network for hand-written digit </a:t>
            </a:r>
            <a:r>
              <a:rPr lang="en-US" sz="2800" dirty="0" smtClean="0"/>
              <a:t>recognition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4A490C5D-AEA8-4823-B9B3-806910A0ECF7}" type="slidenum">
              <a:rPr lang="es-ES" smtClean="0"/>
              <a:pPr/>
              <a:t>10</a:t>
            </a:fld>
            <a:endParaRPr lang="es-ES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1" y="2743200"/>
            <a:ext cx="9144000" cy="2683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5638800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This is a 1024*8 bit input, which will have a truth table of 2 </a:t>
            </a:r>
            <a:r>
              <a:rPr lang="en-US" sz="2000" baseline="30000" dirty="0" smtClean="0">
                <a:solidFill>
                  <a:schemeClr val="tx1"/>
                </a:solidFill>
              </a:rPr>
              <a:t>8196 </a:t>
            </a:r>
            <a:r>
              <a:rPr lang="en-US" sz="2000" dirty="0" smtClean="0">
                <a:solidFill>
                  <a:schemeClr val="tx1"/>
                </a:solidFill>
              </a:rPr>
              <a:t>entries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18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756" y="27992"/>
            <a:ext cx="7923213" cy="1141413"/>
          </a:xfrm>
        </p:spPr>
        <p:txBody>
          <a:bodyPr/>
          <a:lstStyle/>
          <a:p>
            <a:r>
              <a:rPr lang="en-US" sz="3600" dirty="0" smtClean="0"/>
              <a:t>Forward Propagation Path of a Convolution Layer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85800" y="5010183"/>
            <a:ext cx="7923213" cy="1846262"/>
          </a:xfrm>
        </p:spPr>
        <p:txBody>
          <a:bodyPr/>
          <a:lstStyle/>
          <a:p>
            <a:r>
              <a:rPr lang="en-US" sz="2800" dirty="0" smtClean="0"/>
              <a:t>All input feature maps contribute to all output feature maps. One convolution mask is provided for each input-output combination.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4A490C5D-AEA8-4823-B9B3-806910A0ECF7}" type="slidenum">
              <a:rPr lang="es-ES" smtClean="0"/>
              <a:pPr/>
              <a:t>11</a:t>
            </a:fld>
            <a:endParaRPr lang="es-ES" dirty="0" smtClean="0"/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8639105"/>
              </p:ext>
            </p:extLst>
          </p:nvPr>
        </p:nvGraphicFramePr>
        <p:xfrm>
          <a:off x="457200" y="788511"/>
          <a:ext cx="7936805" cy="46118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r:id="rId3" imgW="4591185" imgH="2619465" progId="Visio.Drawing.11">
                  <p:embed/>
                </p:oleObj>
              </mc:Choice>
              <mc:Fallback>
                <p:oleObj r:id="rId3" imgW="4591185" imgH="2619465" progId="Visio.Drawing.11">
                  <p:embed/>
                  <p:pic>
                    <p:nvPicPr>
                      <p:cNvPr id="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788511"/>
                        <a:ext cx="7936805" cy="46118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524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the Forward Path of a Convolution Layer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4A490C5D-AEA8-4823-B9B3-806910A0ECF7}" type="slidenum">
              <a:rPr lang="es-ES" smtClean="0"/>
              <a:pPr/>
              <a:t>12</a:t>
            </a:fld>
            <a:endParaRPr lang="es-E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3048" r="1953" b="48516"/>
          <a:stretch/>
        </p:blipFill>
        <p:spPr>
          <a:xfrm>
            <a:off x="609600" y="1600200"/>
            <a:ext cx="8468032" cy="4953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10366" y="331611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39675" y="331611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49361" y="4898417"/>
            <a:ext cx="11512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1*1+ 1*2 + 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2*1 + 2*1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84106" y="4505572"/>
            <a:ext cx="11512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1*0+ 1*2 + 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1*0 + 1*3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24553" y="3302529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91000" y="4648200"/>
            <a:ext cx="11512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1*0+ 1*2 + 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1*0 + 1*3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15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LeNet-5, a convolutional neural network for hand-written digit recognition.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 smtClean="0"/>
              <a:t>LeNet-5, a </a:t>
            </a:r>
            <a:r>
              <a:rPr lang="en-US" dirty="0"/>
              <a:t>convolutional neural network for hand-written digit </a:t>
            </a:r>
            <a:r>
              <a:rPr lang="en-US" dirty="0" smtClean="0"/>
              <a:t>recognition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4A490C5D-AEA8-4823-B9B3-806910A0ECF7}" type="slidenum">
              <a:rPr lang="es-ES" smtClean="0"/>
              <a:pPr/>
              <a:t>13</a:t>
            </a:fld>
            <a:endParaRPr lang="es-ES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329984"/>
            <a:ext cx="9144000" cy="2683192"/>
          </a:xfrm>
          <a:prstGeom prst="rect">
            <a:avLst/>
          </a:prstGeom>
          <a:solidFill>
            <a:srgbClr val="FF0000"/>
          </a:solidFill>
        </p:spPr>
      </p:pic>
      <p:sp>
        <p:nvSpPr>
          <p:cNvPr id="5" name="Oval 4"/>
          <p:cNvSpPr/>
          <p:nvPr/>
        </p:nvSpPr>
        <p:spPr>
          <a:xfrm>
            <a:off x="611560" y="2564904"/>
            <a:ext cx="648072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871191" y="2547764"/>
            <a:ext cx="648072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6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Sequential Code for the Forward Path of a Convolution Layer 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4A490C5D-AEA8-4823-B9B3-806910A0ECF7}" type="slidenum">
              <a:rPr lang="es-ES" smtClean="0"/>
              <a:pPr/>
              <a:t>14</a:t>
            </a:fld>
            <a:endParaRPr lang="es-E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81000" y="1524000"/>
            <a:ext cx="88924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void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convLayer_forward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M,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C,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H,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W,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K, float* X, float* W, float* Y)</a:t>
            </a: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{</a:t>
            </a: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m, c, h, w, p, q;</a:t>
            </a: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H_out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= H – K + 1;</a:t>
            </a: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W_out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= W – K + 1; </a:t>
            </a: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for(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m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= 0;  m &lt; M;  m++)		// for each output feature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map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for(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h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= 0; h &lt;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H_out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; h++)	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	//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for each output element</a:t>
            </a: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  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for(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w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= 0; w &lt;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W_out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; w++) {</a:t>
            </a: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       Y[m, h, w] = 0;</a:t>
            </a: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      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for(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c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= 0;  c &lt; C;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c++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	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	//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sum over all input feature maps</a:t>
            </a: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         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for(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p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= 0; p &lt; K; p++)	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	//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KxK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filter</a:t>
            </a: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for(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q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= 0; q &lt; K; q++)  </a:t>
            </a: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Y[m, h, w]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+=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X[c, h + p, w + q] * W[m, c, p, q];</a:t>
            </a: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   }</a:t>
            </a: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}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05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Sequential code for the Forward Path of a Sub-sampling Layer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4A490C5D-AEA8-4823-B9B3-806910A0ECF7}" type="slidenum">
              <a:rPr lang="es-ES" smtClean="0"/>
              <a:pPr/>
              <a:t>15</a:t>
            </a:fld>
            <a:endParaRPr lang="es-ES" dirty="0" smtClean="0"/>
          </a:p>
        </p:txBody>
      </p:sp>
      <p:sp>
        <p:nvSpPr>
          <p:cNvPr id="4" name="Rectangle 3"/>
          <p:cNvSpPr/>
          <p:nvPr/>
        </p:nvSpPr>
        <p:spPr>
          <a:xfrm>
            <a:off x="533400" y="1600200"/>
            <a:ext cx="87484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void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poolingLayer_forward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M,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H,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W,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K, float* Y, float* S)</a:t>
            </a:r>
            <a:endParaRPr lang="en-US" sz="20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{  </a:t>
            </a:r>
            <a:endParaRPr lang="en-US" sz="20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for(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m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= 0;  m &lt; M;  m++)		// for each output feature maps</a:t>
            </a:r>
            <a:endParaRPr lang="en-US" sz="20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for(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h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= 0;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&lt; H/K; h++)		// for each output element</a:t>
            </a:r>
            <a:endParaRPr lang="en-US" sz="20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for(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w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= 0;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w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&lt; W/K;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w++)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{</a:t>
            </a:r>
            <a:endParaRPr lang="en-US" sz="20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   S[m, x, y] = 0.;</a:t>
            </a:r>
            <a:endParaRPr lang="en-US" sz="20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  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for(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p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= 0; p &lt; K; p++) {		 // loop over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KxK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input samples </a:t>
            </a:r>
            <a:endParaRPr lang="en-US" sz="20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     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for(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q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= 0; q &lt; K; q++)</a:t>
            </a:r>
            <a:endParaRPr lang="en-US" sz="20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         S[m, h, w]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+= Y[m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K*h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+ p,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K*w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+ q] /(K*K);</a:t>
            </a:r>
            <a:endParaRPr lang="en-US" sz="20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   }</a:t>
            </a:r>
            <a:endParaRPr lang="en-US" sz="20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   // add bias and apply non-linear activation</a:t>
            </a:r>
            <a:endParaRPr lang="en-US" sz="20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   S[m, h, w] = sigmoid(S[m, h, w] + b[m])</a:t>
            </a:r>
            <a:endParaRPr lang="en-US" sz="20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 }</a:t>
            </a:r>
            <a:endParaRPr lang="en-US" sz="20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}</a:t>
            </a:r>
            <a:endParaRPr lang="en-US" sz="20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13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7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Learning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An important way of building applications whose logic is not fully understood.</a:t>
            </a:r>
          </a:p>
          <a:p>
            <a:pPr lvl="1"/>
            <a:r>
              <a:rPr lang="en-US" sz="2000" dirty="0" smtClean="0"/>
              <a:t>No </a:t>
            </a:r>
            <a:r>
              <a:rPr lang="en-US" sz="2000" dirty="0" err="1" smtClean="0"/>
              <a:t>catastrophical</a:t>
            </a:r>
            <a:r>
              <a:rPr lang="en-US" sz="2000" dirty="0" smtClean="0"/>
              <a:t> consequence for incorrect output</a:t>
            </a:r>
          </a:p>
          <a:p>
            <a:pPr lvl="1"/>
            <a:r>
              <a:rPr lang="en-US" sz="2000" dirty="0" smtClean="0"/>
              <a:t>Use </a:t>
            </a:r>
            <a:r>
              <a:rPr lang="en-US" sz="2000" dirty="0"/>
              <a:t>labeled data – data that come with the input values and their desired output </a:t>
            </a:r>
            <a:r>
              <a:rPr lang="en-US" sz="2000" dirty="0" smtClean="0"/>
              <a:t>values – to learn what the logic should be</a:t>
            </a:r>
          </a:p>
          <a:p>
            <a:pPr lvl="1"/>
            <a:r>
              <a:rPr lang="en-US" sz="2000" dirty="0" smtClean="0"/>
              <a:t>Capture each labeled data item by adjusting the program logic </a:t>
            </a:r>
          </a:p>
          <a:p>
            <a:pPr lvl="1"/>
            <a:r>
              <a:rPr lang="en-US" sz="2000" dirty="0" smtClean="0"/>
              <a:t>Learn by example!</a:t>
            </a:r>
            <a:endParaRPr lang="en-US" dirty="0" smtClean="0"/>
          </a:p>
          <a:p>
            <a:r>
              <a:rPr lang="en-US" sz="2800" dirty="0" smtClean="0"/>
              <a:t>Training Phase</a:t>
            </a:r>
          </a:p>
          <a:p>
            <a:pPr lvl="1"/>
            <a:r>
              <a:rPr lang="en-US" sz="2000" dirty="0" smtClean="0"/>
              <a:t>The system learns the logic for the application from labeled data.</a:t>
            </a:r>
            <a:endParaRPr lang="en-US" dirty="0"/>
          </a:p>
          <a:p>
            <a:r>
              <a:rPr lang="en-US" sz="2800" dirty="0" smtClean="0"/>
              <a:t>Deployment (inference) Phase</a:t>
            </a:r>
          </a:p>
          <a:p>
            <a:pPr lvl="1"/>
            <a:r>
              <a:rPr lang="en-US" sz="2000" dirty="0" smtClean="0"/>
              <a:t>The system applies the learned program logic in processing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4A490C5D-AEA8-4823-B9B3-806910A0ECF7}" type="slidenum">
              <a:rPr lang="es-ES" smtClean="0"/>
              <a:pPr/>
              <a:t>2</a:t>
            </a:fld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25944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5894799" y="2294218"/>
            <a:ext cx="2899150" cy="2607490"/>
          </a:xfrm>
          <a:prstGeom prst="rect">
            <a:avLst/>
          </a:prstGeom>
          <a:solidFill>
            <a:srgbClr val="F2F2F2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0996" fontAlgn="base">
              <a:spcBef>
                <a:spcPct val="0"/>
              </a:spcBef>
              <a:spcAft>
                <a:spcPct val="0"/>
              </a:spcAft>
            </a:pPr>
            <a:endParaRPr lang="en-US" sz="1334">
              <a:solidFill>
                <a:srgbClr val="FFFFFF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991086" y="2286000"/>
            <a:ext cx="2934453" cy="2614727"/>
          </a:xfrm>
          <a:prstGeom prst="rect">
            <a:avLst/>
          </a:prstGeom>
          <a:solidFill>
            <a:srgbClr val="F2F2F2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0996" fontAlgn="base">
              <a:spcBef>
                <a:spcPct val="0"/>
              </a:spcBef>
              <a:spcAft>
                <a:spcPct val="0"/>
              </a:spcAft>
            </a:pPr>
            <a:endParaRPr lang="en-US" sz="150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85125" y="2286000"/>
            <a:ext cx="2915482" cy="2614727"/>
          </a:xfrm>
          <a:prstGeom prst="rect">
            <a:avLst/>
          </a:prstGeom>
          <a:solidFill>
            <a:srgbClr val="F2F2F2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0996" fontAlgn="base">
              <a:spcBef>
                <a:spcPct val="0"/>
              </a:spcBef>
              <a:spcAft>
                <a:spcPct val="0"/>
              </a:spcAft>
            </a:pPr>
            <a:endParaRPr lang="en-US" sz="1500">
              <a:solidFill>
                <a:srgbClr val="FFFFFF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700" b="0" dirty="0"/>
              <a:t>Deep Learning in Computer Vision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220440" y="4971630"/>
            <a:ext cx="2705099" cy="392585"/>
          </a:xfrm>
          <a:prstGeom prst="rect">
            <a:avLst/>
          </a:prstGeom>
          <a:noFill/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380996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67" dirty="0">
                <a:solidFill>
                  <a:schemeClr val="bg1"/>
                </a:solidFill>
              </a:rPr>
              <a:t>Deep Learning Object Detection</a:t>
            </a:r>
          </a:p>
          <a:p>
            <a:pPr algn="ctr" defTabSz="380996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500" b="1" dirty="0">
                <a:solidFill>
                  <a:schemeClr val="bg1"/>
                </a:solidFill>
              </a:rPr>
              <a:t>DNN + Data + HPC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56470" y="4971629"/>
            <a:ext cx="2687612" cy="236226"/>
          </a:xfrm>
          <a:prstGeom prst="rect">
            <a:avLst/>
          </a:prstGeom>
          <a:noFill/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380996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67" dirty="0">
                <a:solidFill>
                  <a:schemeClr val="bg1"/>
                </a:solidFill>
              </a:rPr>
              <a:t>Traditional Computer Vision</a:t>
            </a:r>
          </a:p>
          <a:p>
            <a:pPr algn="ctr" defTabSz="380996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67" dirty="0">
                <a:solidFill>
                  <a:schemeClr val="bg1"/>
                </a:solidFill>
              </a:rPr>
              <a:t>Experts + Time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344764" y="4971629"/>
            <a:ext cx="1999220" cy="236226"/>
          </a:xfrm>
          <a:prstGeom prst="rect">
            <a:avLst/>
          </a:prstGeom>
          <a:noFill/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380996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67" dirty="0">
                <a:solidFill>
                  <a:schemeClr val="bg1"/>
                </a:solidFill>
              </a:rPr>
              <a:t>Deep Learning Achieves “Superhuman” Results</a:t>
            </a:r>
          </a:p>
        </p:txBody>
      </p:sp>
      <p:graphicFrame>
        <p:nvGraphicFramePr>
          <p:cNvPr id="42" name="Chart 4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1076441"/>
              </p:ext>
            </p:extLst>
          </p:nvPr>
        </p:nvGraphicFramePr>
        <p:xfrm>
          <a:off x="6045563" y="2286000"/>
          <a:ext cx="3022237" cy="230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3" name="Group 42"/>
          <p:cNvGrpSpPr/>
          <p:nvPr/>
        </p:nvGrpSpPr>
        <p:grpSpPr>
          <a:xfrm>
            <a:off x="7052329" y="3869342"/>
            <a:ext cx="1119218" cy="350004"/>
            <a:chOff x="25351491" y="5629386"/>
            <a:chExt cx="2757165" cy="862222"/>
          </a:xfrm>
        </p:grpSpPr>
        <p:sp>
          <p:nvSpPr>
            <p:cNvPr id="44" name="TextBox 43"/>
            <p:cNvSpPr txBox="1"/>
            <p:nvPr/>
          </p:nvSpPr>
          <p:spPr>
            <a:xfrm>
              <a:off x="25500462" y="5629386"/>
              <a:ext cx="2500887" cy="511627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defTabSz="380996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833" dirty="0">
                  <a:solidFill>
                    <a:srgbClr val="000000"/>
                  </a:solidFill>
                </a:rPr>
                <a:t>Traditional CV</a:t>
              </a:r>
            </a:p>
          </p:txBody>
        </p:sp>
        <p:sp>
          <p:nvSpPr>
            <p:cNvPr id="45" name="Oval 44"/>
            <p:cNvSpPr/>
            <p:nvPr/>
          </p:nvSpPr>
          <p:spPr>
            <a:xfrm>
              <a:off x="25351491" y="5811452"/>
              <a:ext cx="146304" cy="1463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80996" fontAlgn="base">
                <a:spcBef>
                  <a:spcPct val="0"/>
                </a:spcBef>
                <a:spcAft>
                  <a:spcPct val="0"/>
                </a:spcAft>
              </a:pPr>
              <a:endParaRPr lang="en-US" sz="933">
                <a:solidFill>
                  <a:srgbClr val="FFFFFF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5502391" y="5979981"/>
              <a:ext cx="2606265" cy="511627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defTabSz="380996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833" dirty="0">
                  <a:solidFill>
                    <a:srgbClr val="000000"/>
                  </a:solidFill>
                </a:rPr>
                <a:t>Deep Learning</a:t>
              </a:r>
            </a:p>
          </p:txBody>
        </p:sp>
        <p:sp>
          <p:nvSpPr>
            <p:cNvPr id="47" name="Oval 46"/>
            <p:cNvSpPr/>
            <p:nvPr/>
          </p:nvSpPr>
          <p:spPr>
            <a:xfrm>
              <a:off x="25351491" y="6162047"/>
              <a:ext cx="146304" cy="1463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80996" fontAlgn="base">
                <a:spcBef>
                  <a:spcPct val="0"/>
                </a:spcBef>
                <a:spcAft>
                  <a:spcPct val="0"/>
                </a:spcAft>
              </a:pPr>
              <a:endParaRPr lang="en-US" sz="933">
                <a:solidFill>
                  <a:srgbClr val="FFFFFF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353246" y="3175405"/>
            <a:ext cx="2568892" cy="1067807"/>
            <a:chOff x="3851257" y="2561228"/>
            <a:chExt cx="4037969" cy="1678457"/>
          </a:xfrm>
        </p:grpSpPr>
        <p:pic>
          <p:nvPicPr>
            <p:cNvPr id="41" name="Picture 2" descr="http://www.omicrono.com/wp-content/uploads/2015/12/imagenet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-2"/>
            <a:stretch/>
          </p:blipFill>
          <p:spPr bwMode="auto">
            <a:xfrm>
              <a:off x="5582910" y="2561228"/>
              <a:ext cx="2306316" cy="1678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0" name="Group 49"/>
            <p:cNvGrpSpPr/>
            <p:nvPr/>
          </p:nvGrpSpPr>
          <p:grpSpPr>
            <a:xfrm>
              <a:off x="3851257" y="3055452"/>
              <a:ext cx="1612147" cy="697847"/>
              <a:chOff x="11322635" y="-1788522"/>
              <a:chExt cx="3309568" cy="1432606"/>
            </a:xfrm>
          </p:grpSpPr>
          <p:sp>
            <p:nvSpPr>
              <p:cNvPr id="54" name="Oval 53"/>
              <p:cNvSpPr/>
              <p:nvPr/>
            </p:nvSpPr>
            <p:spPr>
              <a:xfrm>
                <a:off x="13139155" y="-991587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13064515" y="-921382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60" name="Straight Connector 59"/>
              <p:cNvCxnSpPr>
                <a:stCxn id="121" idx="2"/>
                <a:endCxn id="58" idx="6"/>
              </p:cNvCxnSpPr>
              <p:nvPr/>
            </p:nvCxnSpPr>
            <p:spPr>
              <a:xfrm flipH="1">
                <a:off x="13251118" y="-1092868"/>
                <a:ext cx="228887" cy="264268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flipH="1">
                <a:off x="13149878" y="-1090684"/>
                <a:ext cx="380165" cy="334474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Oval 63"/>
              <p:cNvSpPr/>
              <p:nvPr/>
            </p:nvSpPr>
            <p:spPr>
              <a:xfrm>
                <a:off x="11623940" y="-1788522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11623253" y="-1546966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11622567" y="-1305412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11621880" y="-1063856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11621194" y="-822301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11549299" y="-1718318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11548613" y="-1476761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11547927" y="-1235207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11547240" y="-993651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11546554" y="-752097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11474659" y="-1648113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11473974" y="-1406557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11473286" y="-1165003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11472600" y="-923447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11471914" y="-681892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11400021" y="-1577909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11399333" y="-1336353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11398648" y="-1094798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11397960" y="-853242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11397275" y="-611688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11325380" y="-1507704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11324694" y="-1266148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11324008" y="-1024594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11323321" y="-783038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11322635" y="-541483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12178235" y="-1637789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12177549" y="-1396233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12176862" y="-1154677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12176176" y="-913123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12103595" y="-1567585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12102909" y="-1326029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12102222" y="-1084473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12101536" y="-842919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12028955" y="-1497380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12028268" y="-1255824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12027582" y="-1014268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12026896" y="-772714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11954315" y="-1427176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11952256" y="-702510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12671886" y="-1408623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12671200" y="-1167067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12670513" y="-925511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12597246" y="-1338419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12596559" y="-1096863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12595873" y="-855307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12522606" y="-1268214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12521919" y="-1026658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12521233" y="-785102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12447279" y="-956454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12446593" y="-714898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13139842" y="-1233143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13065201" y="-1162938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13555332" y="-1497410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13554646" y="-1255854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13553960" y="-1014300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13480692" y="-1427206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13480006" y="-1185650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13479319" y="-944096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123" name="Straight Connector 122"/>
              <p:cNvCxnSpPr>
                <a:stCxn id="99" idx="2"/>
                <a:endCxn id="75" idx="6"/>
              </p:cNvCxnSpPr>
              <p:nvPr/>
            </p:nvCxnSpPr>
            <p:spPr>
              <a:xfrm flipH="1" flipV="1">
                <a:off x="11661262" y="-1555329"/>
                <a:ext cx="367006" cy="392289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>
                <a:stCxn id="99" idx="2"/>
                <a:endCxn id="80" idx="6"/>
              </p:cNvCxnSpPr>
              <p:nvPr/>
            </p:nvCxnSpPr>
            <p:spPr>
              <a:xfrm flipH="1" flipV="1">
                <a:off x="11586622" y="-1485125"/>
                <a:ext cx="441645" cy="322084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>
                <a:stCxn id="99" idx="2"/>
                <a:endCxn id="85" idx="6"/>
              </p:cNvCxnSpPr>
              <p:nvPr/>
            </p:nvCxnSpPr>
            <p:spPr>
              <a:xfrm flipH="1" flipV="1">
                <a:off x="11511984" y="-1414920"/>
                <a:ext cx="516285" cy="251880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>
                <a:stCxn id="99" idx="2"/>
                <a:endCxn id="76" idx="6"/>
              </p:cNvCxnSpPr>
              <p:nvPr/>
            </p:nvCxnSpPr>
            <p:spPr>
              <a:xfrm flipH="1" flipV="1">
                <a:off x="11660576" y="-1313775"/>
                <a:ext cx="367691" cy="150733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>
                <a:stCxn id="99" idx="2"/>
                <a:endCxn id="81" idx="6"/>
              </p:cNvCxnSpPr>
              <p:nvPr/>
            </p:nvCxnSpPr>
            <p:spPr>
              <a:xfrm flipH="1" flipV="1">
                <a:off x="11585936" y="-1243571"/>
                <a:ext cx="442333" cy="80528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>
                <a:stCxn id="99" idx="2"/>
                <a:endCxn id="86" idx="6"/>
              </p:cNvCxnSpPr>
              <p:nvPr/>
            </p:nvCxnSpPr>
            <p:spPr>
              <a:xfrm flipH="1" flipV="1">
                <a:off x="11511295" y="-1173366"/>
                <a:ext cx="516971" cy="10324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>
                <a:stCxn id="99" idx="2"/>
                <a:endCxn id="77" idx="6"/>
              </p:cNvCxnSpPr>
              <p:nvPr/>
            </p:nvCxnSpPr>
            <p:spPr>
              <a:xfrm flipH="1">
                <a:off x="11659890" y="-1163041"/>
                <a:ext cx="368379" cy="90822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>
                <a:stCxn id="99" idx="2"/>
                <a:endCxn id="82" idx="6"/>
              </p:cNvCxnSpPr>
              <p:nvPr/>
            </p:nvCxnSpPr>
            <p:spPr>
              <a:xfrm flipH="1">
                <a:off x="11585249" y="-1163041"/>
                <a:ext cx="443017" cy="161026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>
                <a:stCxn id="99" idx="2"/>
                <a:endCxn id="87" idx="6"/>
              </p:cNvCxnSpPr>
              <p:nvPr/>
            </p:nvCxnSpPr>
            <p:spPr>
              <a:xfrm flipH="1">
                <a:off x="11510611" y="-1163041"/>
                <a:ext cx="517658" cy="231231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>
                <a:stCxn id="110" idx="2"/>
                <a:endCxn id="94" idx="6"/>
              </p:cNvCxnSpPr>
              <p:nvPr/>
            </p:nvCxnSpPr>
            <p:spPr>
              <a:xfrm flipH="1" flipV="1">
                <a:off x="12290198" y="-1474801"/>
                <a:ext cx="232407" cy="299371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>
                <a:stCxn id="110" idx="2"/>
                <a:endCxn id="98" idx="6"/>
              </p:cNvCxnSpPr>
              <p:nvPr/>
            </p:nvCxnSpPr>
            <p:spPr>
              <a:xfrm flipH="1" flipV="1">
                <a:off x="12215558" y="-1404597"/>
                <a:ext cx="307048" cy="229166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>
                <a:stCxn id="110" idx="2"/>
                <a:endCxn id="102" idx="6"/>
              </p:cNvCxnSpPr>
              <p:nvPr/>
            </p:nvCxnSpPr>
            <p:spPr>
              <a:xfrm flipH="1" flipV="1">
                <a:off x="12140918" y="-1334392"/>
                <a:ext cx="381688" cy="158962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>
                <a:stCxn id="110" idx="2"/>
                <a:endCxn id="95" idx="6"/>
              </p:cNvCxnSpPr>
              <p:nvPr/>
            </p:nvCxnSpPr>
            <p:spPr>
              <a:xfrm flipH="1" flipV="1">
                <a:off x="12289512" y="-1233245"/>
                <a:ext cx="233094" cy="57815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>
                <a:stCxn id="110" idx="2"/>
                <a:endCxn id="99" idx="6"/>
              </p:cNvCxnSpPr>
              <p:nvPr/>
            </p:nvCxnSpPr>
            <p:spPr>
              <a:xfrm flipH="1">
                <a:off x="12214872" y="-1175430"/>
                <a:ext cx="307734" cy="12390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>
                <a:stCxn id="110" idx="2"/>
                <a:endCxn id="208" idx="6"/>
              </p:cNvCxnSpPr>
              <p:nvPr/>
            </p:nvCxnSpPr>
            <p:spPr>
              <a:xfrm flipH="1">
                <a:off x="12140231" y="-1175430"/>
                <a:ext cx="382374" cy="82594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>
                <a:stCxn id="110" idx="2"/>
                <a:endCxn id="96" idx="6"/>
              </p:cNvCxnSpPr>
              <p:nvPr/>
            </p:nvCxnSpPr>
            <p:spPr>
              <a:xfrm flipH="1">
                <a:off x="12288825" y="-1175430"/>
                <a:ext cx="233780" cy="183740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>
                <a:stCxn id="110" idx="2"/>
                <a:endCxn id="100" idx="6"/>
              </p:cNvCxnSpPr>
              <p:nvPr/>
            </p:nvCxnSpPr>
            <p:spPr>
              <a:xfrm flipH="1">
                <a:off x="12214185" y="-1175430"/>
                <a:ext cx="308420" cy="253944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>
                <a:stCxn id="116" idx="2"/>
                <a:endCxn id="210" idx="6"/>
              </p:cNvCxnSpPr>
              <p:nvPr/>
            </p:nvCxnSpPr>
            <p:spPr>
              <a:xfrm flipH="1" flipV="1">
                <a:off x="12784535" y="-1487189"/>
                <a:ext cx="280666" cy="417036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>
                <a:stCxn id="116" idx="2"/>
                <a:endCxn id="211" idx="6"/>
              </p:cNvCxnSpPr>
              <p:nvPr/>
            </p:nvCxnSpPr>
            <p:spPr>
              <a:xfrm flipH="1" flipV="1">
                <a:off x="12709895" y="-1416985"/>
                <a:ext cx="355306" cy="346832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>
                <a:stCxn id="116" idx="2"/>
                <a:endCxn id="212" idx="6"/>
              </p:cNvCxnSpPr>
              <p:nvPr/>
            </p:nvCxnSpPr>
            <p:spPr>
              <a:xfrm flipH="1" flipV="1">
                <a:off x="12635255" y="-1346780"/>
                <a:ext cx="429947" cy="276627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>
                <a:stCxn id="116" idx="2"/>
                <a:endCxn id="107" idx="6"/>
              </p:cNvCxnSpPr>
              <p:nvPr/>
            </p:nvCxnSpPr>
            <p:spPr>
              <a:xfrm flipH="1" flipV="1">
                <a:off x="12783849" y="-1245635"/>
                <a:ext cx="281352" cy="175480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>
                <a:stCxn id="116" idx="2"/>
                <a:endCxn id="110" idx="6"/>
              </p:cNvCxnSpPr>
              <p:nvPr/>
            </p:nvCxnSpPr>
            <p:spPr>
              <a:xfrm flipH="1" flipV="1">
                <a:off x="12709209" y="-1175430"/>
                <a:ext cx="355993" cy="105276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>
                <a:stCxn id="116" idx="2"/>
                <a:endCxn id="206" idx="6"/>
              </p:cNvCxnSpPr>
              <p:nvPr/>
            </p:nvCxnSpPr>
            <p:spPr>
              <a:xfrm flipH="1" flipV="1">
                <a:off x="12635793" y="-1107290"/>
                <a:ext cx="429408" cy="37136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>
                <a:stCxn id="116" idx="2"/>
                <a:endCxn id="108" idx="6"/>
              </p:cNvCxnSpPr>
              <p:nvPr/>
            </p:nvCxnSpPr>
            <p:spPr>
              <a:xfrm flipH="1">
                <a:off x="12783163" y="-1070155"/>
                <a:ext cx="282039" cy="66074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>
                <a:stCxn id="116" idx="2"/>
                <a:endCxn id="111" idx="6"/>
              </p:cNvCxnSpPr>
              <p:nvPr/>
            </p:nvCxnSpPr>
            <p:spPr>
              <a:xfrm flipH="1">
                <a:off x="12708522" y="-1070155"/>
                <a:ext cx="356679" cy="136280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>
                <a:stCxn id="116" idx="2"/>
                <a:endCxn id="113" idx="6"/>
              </p:cNvCxnSpPr>
              <p:nvPr/>
            </p:nvCxnSpPr>
            <p:spPr>
              <a:xfrm flipH="1">
                <a:off x="12633882" y="-1070155"/>
                <a:ext cx="431319" cy="206485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9" name="Oval 148"/>
              <p:cNvSpPr/>
              <p:nvPr/>
            </p:nvSpPr>
            <p:spPr>
              <a:xfrm>
                <a:off x="12990561" y="-1092734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150" name="Straight Connector 149"/>
              <p:cNvCxnSpPr/>
              <p:nvPr/>
            </p:nvCxnSpPr>
            <p:spPr>
              <a:xfrm flipH="1" flipV="1">
                <a:off x="13300531" y="-1379729"/>
                <a:ext cx="229512" cy="289047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flipH="1" flipV="1">
                <a:off x="13225891" y="-1309525"/>
                <a:ext cx="304151" cy="218843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>
                <a:endCxn id="203" idx="6"/>
              </p:cNvCxnSpPr>
              <p:nvPr/>
            </p:nvCxnSpPr>
            <p:spPr>
              <a:xfrm flipH="1" flipV="1">
                <a:off x="13177851" y="-1241504"/>
                <a:ext cx="352194" cy="150824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>
                <a:endCxn id="115" idx="6"/>
              </p:cNvCxnSpPr>
              <p:nvPr/>
            </p:nvCxnSpPr>
            <p:spPr>
              <a:xfrm flipH="1" flipV="1">
                <a:off x="13326445" y="-1140359"/>
                <a:ext cx="203596" cy="49675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>
                <a:endCxn id="116" idx="6"/>
              </p:cNvCxnSpPr>
              <p:nvPr/>
            </p:nvCxnSpPr>
            <p:spPr>
              <a:xfrm flipH="1">
                <a:off x="13251805" y="-1090684"/>
                <a:ext cx="278240" cy="20529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>
                <a:endCxn id="149" idx="6"/>
              </p:cNvCxnSpPr>
              <p:nvPr/>
            </p:nvCxnSpPr>
            <p:spPr>
              <a:xfrm flipH="1">
                <a:off x="13177164" y="-1090684"/>
                <a:ext cx="352880" cy="90733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>
                <a:stCxn id="121" idx="2"/>
                <a:endCxn id="54" idx="6"/>
              </p:cNvCxnSpPr>
              <p:nvPr/>
            </p:nvCxnSpPr>
            <p:spPr>
              <a:xfrm flipH="1">
                <a:off x="13325759" y="-1092868"/>
                <a:ext cx="154247" cy="194063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>
                <a:stCxn id="121" idx="6"/>
                <a:endCxn id="191" idx="2"/>
              </p:cNvCxnSpPr>
              <p:nvPr/>
            </p:nvCxnSpPr>
            <p:spPr>
              <a:xfrm flipV="1">
                <a:off x="13666609" y="-1096598"/>
                <a:ext cx="278049" cy="3732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>
                <a:stCxn id="191" idx="2"/>
                <a:endCxn id="118" idx="6"/>
              </p:cNvCxnSpPr>
              <p:nvPr/>
            </p:nvCxnSpPr>
            <p:spPr>
              <a:xfrm flipH="1" flipV="1">
                <a:off x="13741247" y="-1163072"/>
                <a:ext cx="203409" cy="66473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>
                <a:stCxn id="191" idx="2"/>
                <a:endCxn id="214" idx="6"/>
              </p:cNvCxnSpPr>
              <p:nvPr/>
            </p:nvCxnSpPr>
            <p:spPr>
              <a:xfrm flipH="1">
                <a:off x="13591969" y="-1096598"/>
                <a:ext cx="352690" cy="73936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>
                <a:stCxn id="191" idx="2"/>
                <a:endCxn id="200" idx="6"/>
              </p:cNvCxnSpPr>
              <p:nvPr/>
            </p:nvCxnSpPr>
            <p:spPr>
              <a:xfrm flipH="1" flipV="1">
                <a:off x="13592655" y="-1264218"/>
                <a:ext cx="352003" cy="167620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>
                <a:stCxn id="191" idx="2"/>
                <a:endCxn id="120" idx="6"/>
              </p:cNvCxnSpPr>
              <p:nvPr/>
            </p:nvCxnSpPr>
            <p:spPr>
              <a:xfrm flipH="1" flipV="1">
                <a:off x="13667294" y="-1334422"/>
                <a:ext cx="277363" cy="237824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>
                <a:stCxn id="191" idx="2"/>
                <a:endCxn id="117" idx="6"/>
              </p:cNvCxnSpPr>
              <p:nvPr/>
            </p:nvCxnSpPr>
            <p:spPr>
              <a:xfrm flipH="1" flipV="1">
                <a:off x="13741935" y="-1404627"/>
                <a:ext cx="202723" cy="308029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>
                <a:stCxn id="191" idx="2"/>
                <a:endCxn id="213" idx="6"/>
              </p:cNvCxnSpPr>
              <p:nvPr/>
            </p:nvCxnSpPr>
            <p:spPr>
              <a:xfrm flipH="1">
                <a:off x="13591282" y="-1096598"/>
                <a:ext cx="353376" cy="315490"/>
              </a:xfrm>
              <a:prstGeom prst="line">
                <a:avLst/>
              </a:prstGeom>
              <a:ln w="12700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>
                <a:stCxn id="191" idx="2"/>
                <a:endCxn id="122" idx="6"/>
              </p:cNvCxnSpPr>
              <p:nvPr/>
            </p:nvCxnSpPr>
            <p:spPr>
              <a:xfrm flipH="1">
                <a:off x="13665921" y="-1096598"/>
                <a:ext cx="278736" cy="245286"/>
              </a:xfrm>
              <a:prstGeom prst="line">
                <a:avLst/>
              </a:prstGeom>
              <a:ln w="12700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>
                <a:stCxn id="191" idx="2"/>
                <a:endCxn id="119" idx="6"/>
              </p:cNvCxnSpPr>
              <p:nvPr/>
            </p:nvCxnSpPr>
            <p:spPr>
              <a:xfrm flipH="1">
                <a:off x="13740563" y="-1096598"/>
                <a:ext cx="204096" cy="175082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>
                <a:stCxn id="194" idx="2"/>
                <a:endCxn id="189" idx="6"/>
              </p:cNvCxnSpPr>
              <p:nvPr/>
            </p:nvCxnSpPr>
            <p:spPr>
              <a:xfrm flipH="1" flipV="1">
                <a:off x="14129114" y="-1582030"/>
                <a:ext cx="63182" cy="240395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>
                <a:stCxn id="194" idx="2"/>
                <a:endCxn id="190" idx="6"/>
              </p:cNvCxnSpPr>
              <p:nvPr/>
            </p:nvCxnSpPr>
            <p:spPr>
              <a:xfrm flipH="1">
                <a:off x="14128428" y="-1341635"/>
                <a:ext cx="63868" cy="1161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>
                <a:stCxn id="194" idx="2"/>
                <a:endCxn id="191" idx="6"/>
              </p:cNvCxnSpPr>
              <p:nvPr/>
            </p:nvCxnSpPr>
            <p:spPr>
              <a:xfrm flipH="1">
                <a:off x="14131260" y="-1341635"/>
                <a:ext cx="61035" cy="245035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>
                <a:stCxn id="194" idx="2"/>
                <a:endCxn id="192" idx="6"/>
              </p:cNvCxnSpPr>
              <p:nvPr/>
            </p:nvCxnSpPr>
            <p:spPr>
              <a:xfrm flipH="1">
                <a:off x="14130573" y="-1341635"/>
                <a:ext cx="61721" cy="486592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>
                <a:stCxn id="194" idx="2"/>
                <a:endCxn id="193" idx="6"/>
              </p:cNvCxnSpPr>
              <p:nvPr/>
            </p:nvCxnSpPr>
            <p:spPr>
              <a:xfrm flipH="1">
                <a:off x="14129887" y="-1341635"/>
                <a:ext cx="62407" cy="728148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>
                <a:stCxn id="195" idx="2"/>
                <a:endCxn id="189" idx="6"/>
              </p:cNvCxnSpPr>
              <p:nvPr/>
            </p:nvCxnSpPr>
            <p:spPr>
              <a:xfrm flipH="1" flipV="1">
                <a:off x="14129114" y="-1582030"/>
                <a:ext cx="66014" cy="484270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>
                <a:stCxn id="195" idx="2"/>
                <a:endCxn id="190" idx="6"/>
              </p:cNvCxnSpPr>
              <p:nvPr/>
            </p:nvCxnSpPr>
            <p:spPr>
              <a:xfrm flipH="1" flipV="1">
                <a:off x="14128428" y="-1340474"/>
                <a:ext cx="66702" cy="242715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>
                <a:stCxn id="195" idx="2"/>
                <a:endCxn id="191" idx="6"/>
              </p:cNvCxnSpPr>
              <p:nvPr/>
            </p:nvCxnSpPr>
            <p:spPr>
              <a:xfrm flipH="1">
                <a:off x="14131260" y="-1097759"/>
                <a:ext cx="63868" cy="1161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>
                <a:stCxn id="195" idx="2"/>
                <a:endCxn id="192" idx="6"/>
              </p:cNvCxnSpPr>
              <p:nvPr/>
            </p:nvCxnSpPr>
            <p:spPr>
              <a:xfrm flipH="1">
                <a:off x="14130573" y="-1097759"/>
                <a:ext cx="64555" cy="242715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>
                <a:stCxn id="195" idx="2"/>
                <a:endCxn id="193" idx="6"/>
              </p:cNvCxnSpPr>
              <p:nvPr/>
            </p:nvCxnSpPr>
            <p:spPr>
              <a:xfrm flipH="1">
                <a:off x="14129887" y="-1097759"/>
                <a:ext cx="65241" cy="484271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>
                <a:stCxn id="196" idx="2"/>
                <a:endCxn id="189" idx="6"/>
              </p:cNvCxnSpPr>
              <p:nvPr/>
            </p:nvCxnSpPr>
            <p:spPr>
              <a:xfrm flipH="1" flipV="1">
                <a:off x="14129114" y="-1582030"/>
                <a:ext cx="65328" cy="725826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>
                <a:stCxn id="196" idx="2"/>
                <a:endCxn id="191" idx="6"/>
              </p:cNvCxnSpPr>
              <p:nvPr/>
            </p:nvCxnSpPr>
            <p:spPr>
              <a:xfrm flipH="1" flipV="1">
                <a:off x="14131260" y="-1096598"/>
                <a:ext cx="63182" cy="240395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>
                <a:stCxn id="196" idx="2"/>
                <a:endCxn id="192" idx="6"/>
              </p:cNvCxnSpPr>
              <p:nvPr/>
            </p:nvCxnSpPr>
            <p:spPr>
              <a:xfrm flipH="1">
                <a:off x="14130573" y="-856205"/>
                <a:ext cx="63868" cy="1161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>
                <a:stCxn id="196" idx="2"/>
                <a:endCxn id="193" idx="6"/>
              </p:cNvCxnSpPr>
              <p:nvPr/>
            </p:nvCxnSpPr>
            <p:spPr>
              <a:xfrm flipH="1">
                <a:off x="14129887" y="-856205"/>
                <a:ext cx="64555" cy="242715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>
                <a:stCxn id="194" idx="6"/>
                <a:endCxn id="197" idx="2"/>
              </p:cNvCxnSpPr>
              <p:nvPr/>
            </p:nvCxnSpPr>
            <p:spPr>
              <a:xfrm flipV="1">
                <a:off x="14378898" y="-1342796"/>
                <a:ext cx="63868" cy="1161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>
                <a:stCxn id="197" idx="2"/>
                <a:endCxn id="195" idx="6"/>
              </p:cNvCxnSpPr>
              <p:nvPr/>
            </p:nvCxnSpPr>
            <p:spPr>
              <a:xfrm flipH="1">
                <a:off x="14381731" y="-1342796"/>
                <a:ext cx="61035" cy="245035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>
                <a:stCxn id="197" idx="2"/>
                <a:endCxn id="196" idx="6"/>
              </p:cNvCxnSpPr>
              <p:nvPr/>
            </p:nvCxnSpPr>
            <p:spPr>
              <a:xfrm flipH="1">
                <a:off x="14381045" y="-1342796"/>
                <a:ext cx="61721" cy="486592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>
                <a:stCxn id="198" idx="2"/>
                <a:endCxn id="194" idx="6"/>
              </p:cNvCxnSpPr>
              <p:nvPr/>
            </p:nvCxnSpPr>
            <p:spPr>
              <a:xfrm flipH="1" flipV="1">
                <a:off x="14378898" y="-1341635"/>
                <a:ext cx="66702" cy="242715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>
                <a:stCxn id="198" idx="2"/>
                <a:endCxn id="195" idx="6"/>
              </p:cNvCxnSpPr>
              <p:nvPr/>
            </p:nvCxnSpPr>
            <p:spPr>
              <a:xfrm flipH="1">
                <a:off x="14381731" y="-1098920"/>
                <a:ext cx="63868" cy="1161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>
                <a:stCxn id="198" idx="2"/>
                <a:endCxn id="196" idx="6"/>
              </p:cNvCxnSpPr>
              <p:nvPr/>
            </p:nvCxnSpPr>
            <p:spPr>
              <a:xfrm flipH="1">
                <a:off x="14381045" y="-1098920"/>
                <a:ext cx="64555" cy="242715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>
                <a:stCxn id="199" idx="2"/>
                <a:endCxn id="194" idx="6"/>
              </p:cNvCxnSpPr>
              <p:nvPr/>
            </p:nvCxnSpPr>
            <p:spPr>
              <a:xfrm flipH="1" flipV="1">
                <a:off x="14378898" y="-1341635"/>
                <a:ext cx="66014" cy="484270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>
                <a:stCxn id="199" idx="2"/>
                <a:endCxn id="195" idx="6"/>
              </p:cNvCxnSpPr>
              <p:nvPr/>
            </p:nvCxnSpPr>
            <p:spPr>
              <a:xfrm flipH="1" flipV="1">
                <a:off x="14381731" y="-1097759"/>
                <a:ext cx="63182" cy="240395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>
                <a:stCxn id="199" idx="2"/>
                <a:endCxn id="196" idx="6"/>
              </p:cNvCxnSpPr>
              <p:nvPr/>
            </p:nvCxnSpPr>
            <p:spPr>
              <a:xfrm flipH="1">
                <a:off x="14381045" y="-857364"/>
                <a:ext cx="63868" cy="1161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9" name="Oval 188"/>
              <p:cNvSpPr/>
              <p:nvPr/>
            </p:nvSpPr>
            <p:spPr>
              <a:xfrm>
                <a:off x="13942511" y="-1674814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90" name="Oval 189"/>
              <p:cNvSpPr/>
              <p:nvPr/>
            </p:nvSpPr>
            <p:spPr>
              <a:xfrm>
                <a:off x="13941825" y="-1433258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91" name="Oval 190"/>
              <p:cNvSpPr/>
              <p:nvPr/>
            </p:nvSpPr>
            <p:spPr>
              <a:xfrm>
                <a:off x="13944657" y="-1189382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92" name="Oval 191"/>
              <p:cNvSpPr/>
              <p:nvPr/>
            </p:nvSpPr>
            <p:spPr>
              <a:xfrm>
                <a:off x="13943970" y="-947827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93" name="Oval 192"/>
              <p:cNvSpPr/>
              <p:nvPr/>
            </p:nvSpPr>
            <p:spPr>
              <a:xfrm>
                <a:off x="13943284" y="-706271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94" name="Oval 193"/>
              <p:cNvSpPr/>
              <p:nvPr/>
            </p:nvSpPr>
            <p:spPr>
              <a:xfrm>
                <a:off x="14192295" y="-1434419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95" name="Oval 194"/>
              <p:cNvSpPr/>
              <p:nvPr/>
            </p:nvSpPr>
            <p:spPr>
              <a:xfrm>
                <a:off x="14195128" y="-1190543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96" name="Oval 195"/>
              <p:cNvSpPr/>
              <p:nvPr/>
            </p:nvSpPr>
            <p:spPr>
              <a:xfrm>
                <a:off x="14194442" y="-948988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97" name="Oval 196"/>
              <p:cNvSpPr/>
              <p:nvPr/>
            </p:nvSpPr>
            <p:spPr>
              <a:xfrm>
                <a:off x="14442766" y="-1435580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98" name="Oval 197"/>
              <p:cNvSpPr/>
              <p:nvPr/>
            </p:nvSpPr>
            <p:spPr>
              <a:xfrm>
                <a:off x="14445600" y="-1191704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99" name="Oval 198"/>
              <p:cNvSpPr/>
              <p:nvPr/>
            </p:nvSpPr>
            <p:spPr>
              <a:xfrm>
                <a:off x="14444913" y="-950148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00" name="Oval 199"/>
              <p:cNvSpPr/>
              <p:nvPr/>
            </p:nvSpPr>
            <p:spPr>
              <a:xfrm>
                <a:off x="13406052" y="-1357002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01" name="Oval 200"/>
              <p:cNvSpPr/>
              <p:nvPr/>
            </p:nvSpPr>
            <p:spPr>
              <a:xfrm>
                <a:off x="13140528" y="-1474697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02" name="Oval 201"/>
              <p:cNvSpPr/>
              <p:nvPr/>
            </p:nvSpPr>
            <p:spPr>
              <a:xfrm>
                <a:off x="13065888" y="-1404493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03" name="Oval 202"/>
              <p:cNvSpPr/>
              <p:nvPr/>
            </p:nvSpPr>
            <p:spPr>
              <a:xfrm>
                <a:off x="12991248" y="-1334288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" name="Oval 203"/>
              <p:cNvSpPr/>
              <p:nvPr/>
            </p:nvSpPr>
            <p:spPr>
              <a:xfrm>
                <a:off x="12989875" y="-851178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205" name="Straight Connector 204"/>
              <p:cNvCxnSpPr/>
              <p:nvPr/>
            </p:nvCxnSpPr>
            <p:spPr>
              <a:xfrm flipH="1">
                <a:off x="12139545" y="-1175430"/>
                <a:ext cx="383061" cy="324148"/>
              </a:xfrm>
              <a:prstGeom prst="line">
                <a:avLst/>
              </a:prstGeom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6" name="Oval 205"/>
              <p:cNvSpPr/>
              <p:nvPr/>
            </p:nvSpPr>
            <p:spPr>
              <a:xfrm>
                <a:off x="12449190" y="-1200074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07" name="Oval 206"/>
              <p:cNvSpPr/>
              <p:nvPr/>
            </p:nvSpPr>
            <p:spPr>
              <a:xfrm>
                <a:off x="11952942" y="-944064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08" name="Oval 207"/>
              <p:cNvSpPr/>
              <p:nvPr/>
            </p:nvSpPr>
            <p:spPr>
              <a:xfrm>
                <a:off x="11953628" y="-1185620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12672572" y="-1650177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10" name="Oval 209"/>
              <p:cNvSpPr/>
              <p:nvPr/>
            </p:nvSpPr>
            <p:spPr>
              <a:xfrm>
                <a:off x="12597932" y="-1579973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11" name="Oval 210"/>
              <p:cNvSpPr/>
              <p:nvPr/>
            </p:nvSpPr>
            <p:spPr>
              <a:xfrm>
                <a:off x="12523292" y="-1509768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12" name="Oval 211"/>
              <p:cNvSpPr/>
              <p:nvPr/>
            </p:nvSpPr>
            <p:spPr>
              <a:xfrm>
                <a:off x="12448652" y="-1439564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13" name="Oval 212"/>
              <p:cNvSpPr/>
              <p:nvPr/>
            </p:nvSpPr>
            <p:spPr>
              <a:xfrm>
                <a:off x="13404679" y="-873891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14" name="Oval 213"/>
              <p:cNvSpPr/>
              <p:nvPr/>
            </p:nvSpPr>
            <p:spPr>
              <a:xfrm>
                <a:off x="13405366" y="-1115446"/>
                <a:ext cx="186603" cy="18556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76B9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9628" tIns="14814" rIns="29628" bIns="14814" rtlCol="0" anchor="ctr"/>
              <a:lstStyle/>
              <a:p>
                <a:pPr algn="ctr" defTabSz="380996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67" baseline="30000" dirty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215" name="Rectangle 214"/>
          <p:cNvSpPr/>
          <p:nvPr/>
        </p:nvSpPr>
        <p:spPr>
          <a:xfrm>
            <a:off x="6001897" y="2699054"/>
            <a:ext cx="2684955" cy="345006"/>
          </a:xfrm>
          <a:prstGeom prst="rect">
            <a:avLst/>
          </a:prstGeom>
          <a:noFill/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0996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67" b="1" dirty="0">
                <a:solidFill>
                  <a:srgbClr val="000000"/>
                </a:solidFill>
              </a:rPr>
              <a:t>ImageNet</a:t>
            </a:r>
            <a:endParaRPr lang="en-US" sz="1000" dirty="0">
              <a:solidFill>
                <a:srgbClr val="000000"/>
              </a:solidFill>
            </a:endParaRPr>
          </a:p>
        </p:txBody>
      </p:sp>
      <p:pic>
        <p:nvPicPr>
          <p:cNvPr id="217" name="Picture 3" descr="https://howell2011.files.wordpress.com/2012/02/opencv-mac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517"/>
          <a:stretch/>
        </p:blipFill>
        <p:spPr bwMode="auto">
          <a:xfrm>
            <a:off x="484509" y="3175405"/>
            <a:ext cx="2659573" cy="1054625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</p:pic>
      <p:sp>
        <p:nvSpPr>
          <p:cNvPr id="11" name="Rectangle 10"/>
          <p:cNvSpPr/>
          <p:nvPr/>
        </p:nvSpPr>
        <p:spPr>
          <a:xfrm>
            <a:off x="6406789" y="4330553"/>
            <a:ext cx="309446" cy="15948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0996" fontAlgn="base">
              <a:spcBef>
                <a:spcPct val="0"/>
              </a:spcBef>
              <a:spcAft>
                <a:spcPct val="0"/>
              </a:spcAft>
            </a:pPr>
            <a:endParaRPr lang="en-US" sz="1500">
              <a:solidFill>
                <a:srgbClr val="FFFFFF"/>
              </a:solidFill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8087710" y="4330553"/>
            <a:ext cx="309446" cy="15948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0996" fontAlgn="base">
              <a:spcBef>
                <a:spcPct val="0"/>
              </a:spcBef>
              <a:spcAft>
                <a:spcPct val="0"/>
              </a:spcAft>
            </a:pPr>
            <a:endParaRPr lang="en-US" sz="1500">
              <a:solidFill>
                <a:srgbClr val="FFFFFF"/>
              </a:solidFill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5438" y="5732615"/>
            <a:ext cx="3680669" cy="271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67" dirty="0"/>
              <a:t>Slide courtesy of Steve Oberlin, NVIDIA</a:t>
            </a:r>
          </a:p>
        </p:txBody>
      </p:sp>
    </p:spTree>
    <p:extLst>
      <p:ext uri="{BB962C8B-B14F-4D97-AF65-F5344CB8AC3E}">
        <p14:creationId xmlns:p14="http://schemas.microsoft.com/office/powerpoint/2010/main" val="1328890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Explosion of Deep Learning </a:t>
            </a:r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71" dirty="0"/>
              <a:t>GPU computing hardware and programming interfaces such as CUDA has enabled very fast research cycle of deep neural net training</a:t>
            </a:r>
          </a:p>
          <a:p>
            <a:r>
              <a:rPr lang="en-US" sz="2471" dirty="0"/>
              <a:t>Computer Vision, Speech Recognition, Document Translation, Self Driving Cars, …</a:t>
            </a:r>
          </a:p>
          <a:p>
            <a:r>
              <a:rPr lang="en-US" sz="2471" dirty="0"/>
              <a:t>Most involve logic that were previously not effectively constructed with imperial programming </a:t>
            </a:r>
          </a:p>
          <a:p>
            <a:r>
              <a:rPr lang="en-US" sz="2471" dirty="0"/>
              <a:t>Using big  labeled data to train  and specialize DNN based classifiers </a:t>
            </a:r>
          </a:p>
          <a:p>
            <a:pPr lvl="1"/>
            <a:r>
              <a:rPr lang="en-US" sz="2030" dirty="0"/>
              <a:t>Deriving a large quantity of quality labeled data is a challenge</a:t>
            </a:r>
          </a:p>
          <a:p>
            <a:endParaRPr lang="en-US" sz="247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98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Behind the Scenes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 2010 Prof. Andreas Moshovos at University of Toronto adopted the ECE498AL Programming Massively Parallel Programming Class</a:t>
            </a:r>
          </a:p>
          <a:p>
            <a:r>
              <a:rPr lang="en-US" sz="2800" dirty="0" smtClean="0"/>
              <a:t>Several of Prof. Geoffrey Hinton’s graduate students took the course</a:t>
            </a:r>
          </a:p>
          <a:p>
            <a:r>
              <a:rPr lang="en-US" sz="2800" dirty="0" smtClean="0"/>
              <a:t>These students developed the GPU implementation of the DNN that was trained with 1.2M images to win the ImageNet competition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4A490C5D-AEA8-4823-B9B3-806910A0ECF7}" type="slidenum">
              <a:rPr lang="es-ES" smtClean="0"/>
              <a:pPr/>
              <a:t>5</a:t>
            </a:fld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76561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Combinations Logic Specification – Truth Table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4A490C5D-AEA8-4823-B9B3-806910A0ECF7}" type="slidenum">
              <a:rPr lang="es-ES" smtClean="0"/>
              <a:pPr/>
              <a:t>6</a:t>
            </a:fld>
            <a:endParaRPr lang="es-E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02142" y="2439180"/>
          <a:ext cx="4876800" cy="369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4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Input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722749" y="1581047"/>
            <a:ext cx="0" cy="417618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Delay 8"/>
          <p:cNvSpPr/>
          <p:nvPr/>
        </p:nvSpPr>
        <p:spPr>
          <a:xfrm>
            <a:off x="7234917" y="1725063"/>
            <a:ext cx="612648" cy="612648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lowchart: Delay 43"/>
          <p:cNvSpPr/>
          <p:nvPr/>
        </p:nvSpPr>
        <p:spPr>
          <a:xfrm>
            <a:off x="7234917" y="2883015"/>
            <a:ext cx="612648" cy="612648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lowchart: Delay 44"/>
          <p:cNvSpPr/>
          <p:nvPr/>
        </p:nvSpPr>
        <p:spPr>
          <a:xfrm>
            <a:off x="7234917" y="4013800"/>
            <a:ext cx="612648" cy="612648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Delay 45"/>
          <p:cNvSpPr/>
          <p:nvPr/>
        </p:nvSpPr>
        <p:spPr>
          <a:xfrm>
            <a:off x="7234608" y="5144585"/>
            <a:ext cx="612648" cy="612648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>
            <a:off x="5434717" y="1581047"/>
            <a:ext cx="0" cy="417618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370821" y="1581047"/>
            <a:ext cx="0" cy="417618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082789" y="1581047"/>
            <a:ext cx="0" cy="417618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018893" y="1581047"/>
            <a:ext cx="0" cy="417618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730861" y="1581047"/>
            <a:ext cx="0" cy="417618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34717" y="1847736"/>
            <a:ext cx="1799891" cy="2134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Moon 57"/>
          <p:cNvSpPr/>
          <p:nvPr/>
        </p:nvSpPr>
        <p:spPr>
          <a:xfrm rot="10800000">
            <a:off x="8399693" y="3211940"/>
            <a:ext cx="457200" cy="914400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7848518" y="2060848"/>
            <a:ext cx="39589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8236332" y="2060848"/>
            <a:ext cx="8076" cy="122413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7847256" y="3189339"/>
            <a:ext cx="24155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8050347" y="3191316"/>
            <a:ext cx="12558" cy="49625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7847256" y="4332875"/>
            <a:ext cx="24155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7848518" y="5450909"/>
            <a:ext cx="39589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8236332" y="3997562"/>
            <a:ext cx="7767" cy="146915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8055137" y="3805543"/>
            <a:ext cx="8451" cy="49908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8009849" y="3602544"/>
            <a:ext cx="625443" cy="441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8197039" y="3297736"/>
            <a:ext cx="24155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8041370" y="3828143"/>
            <a:ext cx="625443" cy="441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8276644" y="4032985"/>
            <a:ext cx="24155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6082789" y="2031387"/>
            <a:ext cx="132163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7018893" y="2204864"/>
            <a:ext cx="201528" cy="1992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5438593" y="2966049"/>
            <a:ext cx="1799891" cy="2134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6370821" y="3139526"/>
            <a:ext cx="865235" cy="2134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6730861" y="3320477"/>
            <a:ext cx="478147" cy="1386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5252616" y="1211715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a’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5550515" y="119444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5916469" y="120561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6214368" y="12056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6563153" y="120561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6875263" y="121590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14" name="Oval 113"/>
          <p:cNvSpPr/>
          <p:nvPr/>
        </p:nvSpPr>
        <p:spPr>
          <a:xfrm>
            <a:off x="6921768" y="2126359"/>
            <a:ext cx="196908" cy="1968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5991605" y="1949809"/>
            <a:ext cx="196908" cy="1968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5328860" y="1729711"/>
            <a:ext cx="196908" cy="1968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6653591" y="3247972"/>
            <a:ext cx="196908" cy="1968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6305549" y="3077458"/>
            <a:ext cx="196908" cy="1968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5313106" y="2867614"/>
            <a:ext cx="196908" cy="1968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0" name="Straight Connector 119"/>
          <p:cNvCxnSpPr/>
          <p:nvPr/>
        </p:nvCxnSpPr>
        <p:spPr>
          <a:xfrm>
            <a:off x="5765669" y="4141310"/>
            <a:ext cx="1473576" cy="1220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097189" y="4304625"/>
            <a:ext cx="1109130" cy="2305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6742274" y="4496714"/>
            <a:ext cx="478147" cy="1386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/>
          <p:nvPr/>
        </p:nvSpPr>
        <p:spPr>
          <a:xfrm>
            <a:off x="6639334" y="4393835"/>
            <a:ext cx="196908" cy="1968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6003644" y="4238473"/>
            <a:ext cx="196908" cy="1968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5627089" y="4055084"/>
            <a:ext cx="196908" cy="1968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8" name="Straight Connector 127"/>
          <p:cNvCxnSpPr/>
          <p:nvPr/>
        </p:nvCxnSpPr>
        <p:spPr>
          <a:xfrm>
            <a:off x="5759770" y="5232023"/>
            <a:ext cx="1473576" cy="1220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6364921" y="5414923"/>
            <a:ext cx="865235" cy="2134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7025304" y="5589240"/>
            <a:ext cx="23548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Oval 132"/>
          <p:cNvSpPr/>
          <p:nvPr/>
        </p:nvSpPr>
        <p:spPr>
          <a:xfrm>
            <a:off x="6265663" y="5307432"/>
            <a:ext cx="196908" cy="1968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5648963" y="5147908"/>
            <a:ext cx="196908" cy="1968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5" name="Straight Connector 134"/>
          <p:cNvCxnSpPr/>
          <p:nvPr/>
        </p:nvCxnSpPr>
        <p:spPr>
          <a:xfrm>
            <a:off x="8825644" y="3687574"/>
            <a:ext cx="23548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Oval 112"/>
          <p:cNvSpPr/>
          <p:nvPr/>
        </p:nvSpPr>
        <p:spPr>
          <a:xfrm>
            <a:off x="6898570" y="5490657"/>
            <a:ext cx="196908" cy="1968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19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899" y="969876"/>
            <a:ext cx="8379492" cy="466794"/>
          </a:xfrm>
        </p:spPr>
        <p:txBody>
          <a:bodyPr/>
          <a:lstStyle/>
          <a:p>
            <a:r>
              <a:rPr lang="en-US" sz="2700" b="0" dirty="0">
                <a:solidFill>
                  <a:schemeClr val="bg1"/>
                </a:solidFill>
              </a:rPr>
              <a:t>Different modalities of Real-world Data</a:t>
            </a:r>
          </a:p>
        </p:txBody>
      </p:sp>
      <p:grpSp>
        <p:nvGrpSpPr>
          <p:cNvPr id="5" name="Group 69"/>
          <p:cNvGrpSpPr/>
          <p:nvPr/>
        </p:nvGrpSpPr>
        <p:grpSpPr>
          <a:xfrm>
            <a:off x="501069" y="1643168"/>
            <a:ext cx="6968362" cy="1021380"/>
            <a:chOff x="270638" y="838200"/>
            <a:chExt cx="6968362" cy="1361840"/>
          </a:xfrm>
        </p:grpSpPr>
        <p:pic>
          <p:nvPicPr>
            <p:cNvPr id="7" name="Picture 8" descr="C:\Users\ang\Desktop\newpics\stapler3.JPG"/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2200" y="838200"/>
              <a:ext cx="1215458" cy="975226"/>
            </a:xfrm>
            <a:prstGeom prst="rect">
              <a:avLst/>
            </a:prstGeom>
            <a:noFill/>
          </p:spPr>
        </p:pic>
        <p:sp>
          <p:nvSpPr>
            <p:cNvPr id="8" name="TextBox 7"/>
            <p:cNvSpPr txBox="1"/>
            <p:nvPr/>
          </p:nvSpPr>
          <p:spPr>
            <a:xfrm>
              <a:off x="2695948" y="1887961"/>
              <a:ext cx="653556" cy="312079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>
                <a:spcBef>
                  <a:spcPct val="100000"/>
                </a:spcBef>
              </a:pPr>
              <a:r>
                <a:rPr lang="en-US" sz="1334" dirty="0">
                  <a:solidFill>
                    <a:srgbClr val="000000"/>
                  </a:solidFill>
                  <a:latin typeface="Helvetica" pitchFamily="34" charset="0"/>
                </a:rPr>
                <a:t>Image</a:t>
              </a:r>
            </a:p>
          </p:txBody>
        </p:sp>
        <p:pic>
          <p:nvPicPr>
            <p:cNvPr id="10" name="Picture 18" descr="C:\Users\ang\Desktop\newpics\stapler3-features1.jpg"/>
            <p:cNvPicPr>
              <a:picLocks noChangeAspect="1" noChangeArrowheads="1"/>
            </p:cNvPicPr>
            <p:nvPr/>
          </p:nvPicPr>
          <p:blipFill>
            <a:blip r:embed="rId4" cstate="screen">
              <a:lum bright="30000" contrast="3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6521" y="842032"/>
              <a:ext cx="1202761" cy="969084"/>
            </a:xfrm>
            <a:prstGeom prst="rect">
              <a:avLst/>
            </a:prstGeom>
            <a:noFill/>
          </p:spPr>
        </p:pic>
        <p:sp>
          <p:nvSpPr>
            <p:cNvPr id="11" name="TextBox 10"/>
            <p:cNvSpPr txBox="1"/>
            <p:nvPr/>
          </p:nvSpPr>
          <p:spPr>
            <a:xfrm>
              <a:off x="4010497" y="1867874"/>
              <a:ext cx="1339603" cy="277986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US" sz="1334" dirty="0">
                  <a:solidFill>
                    <a:srgbClr val="000000"/>
                  </a:solidFill>
                  <a:latin typeface="Helvetica" pitchFamily="34" charset="0"/>
                </a:rPr>
                <a:t>Vision features</a:t>
              </a:r>
            </a:p>
          </p:txBody>
        </p:sp>
        <p:grpSp>
          <p:nvGrpSpPr>
            <p:cNvPr id="6" name="Group 25"/>
            <p:cNvGrpSpPr/>
            <p:nvPr/>
          </p:nvGrpSpPr>
          <p:grpSpPr>
            <a:xfrm>
              <a:off x="5856443" y="838200"/>
              <a:ext cx="1382557" cy="1029906"/>
              <a:chOff x="6619925" y="2658842"/>
              <a:chExt cx="2121469" cy="1591101"/>
            </a:xfrm>
          </p:grpSpPr>
          <p:pic>
            <p:nvPicPr>
              <p:cNvPr id="20" name="Picture 3" descr="C:\Users\ang\Desktop\newpics\IMG_1778.JPG"/>
              <p:cNvPicPr>
                <a:picLocks noChangeAspect="1" noChangeArrowheads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19925" y="2658842"/>
                <a:ext cx="2121469" cy="1591101"/>
              </a:xfrm>
              <a:prstGeom prst="rect">
                <a:avLst/>
              </a:prstGeom>
              <a:noFill/>
            </p:spPr>
          </p:pic>
          <p:sp>
            <p:nvSpPr>
              <p:cNvPr id="21" name="Rectangle 20"/>
              <p:cNvSpPr/>
              <p:nvPr/>
            </p:nvSpPr>
            <p:spPr bwMode="auto">
              <a:xfrm>
                <a:off x="6987654" y="2888578"/>
                <a:ext cx="1392071" cy="982638"/>
              </a:xfrm>
              <a:prstGeom prst="rect">
                <a:avLst/>
              </a:prstGeom>
              <a:noFill/>
              <a:ln w="38100" cap="flat" cmpd="sng" algn="ctr">
                <a:solidFill>
                  <a:srgbClr val="00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5406" tIns="37042" rIns="75406" bIns="37042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eaLnBrk="0" hangingPunct="0"/>
                <a:endParaRPr lang="en-US" sz="875">
                  <a:solidFill>
                    <a:srgbClr val="000000"/>
                  </a:solidFill>
                  <a:latin typeface="Helvetica" pitchFamily="34" charset="0"/>
                </a:endParaRP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6021748" y="1833779"/>
              <a:ext cx="1123387" cy="312079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>
                <a:spcBef>
                  <a:spcPct val="100000"/>
                </a:spcBef>
              </a:pPr>
              <a:r>
                <a:rPr lang="en-US" sz="1334" dirty="0">
                  <a:solidFill>
                    <a:srgbClr val="000000"/>
                  </a:solidFill>
                  <a:latin typeface="Helvetica" pitchFamily="34" charset="0"/>
                </a:rPr>
                <a:t>Detection</a:t>
              </a:r>
            </a:p>
          </p:txBody>
        </p:sp>
        <p:sp>
          <p:nvSpPr>
            <p:cNvPr id="16" name="AutoShape 4"/>
            <p:cNvSpPr>
              <a:spLocks noChangeArrowheads="1"/>
            </p:cNvSpPr>
            <p:nvPr/>
          </p:nvSpPr>
          <p:spPr bwMode="auto">
            <a:xfrm rot="10800000">
              <a:off x="3658360" y="1177358"/>
              <a:ext cx="333340" cy="285287"/>
            </a:xfrm>
            <a:prstGeom prst="leftArrow">
              <a:avLst>
                <a:gd name="adj1" fmla="val 50000"/>
                <a:gd name="adj2" fmla="val 43783"/>
              </a:avLst>
            </a:prstGeom>
            <a:solidFill>
              <a:srgbClr val="00B0F0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406" tIns="37042" rIns="75406" bIns="37042" anchor="ctr">
              <a:noAutofit/>
            </a:bodyPr>
            <a:lstStyle/>
            <a:p>
              <a:pPr algn="ctr">
                <a:spcBef>
                  <a:spcPct val="100000"/>
                </a:spcBef>
              </a:pPr>
              <a:endParaRPr lang="en-US" sz="875">
                <a:solidFill>
                  <a:srgbClr val="000000"/>
                </a:solidFill>
                <a:latin typeface="Helvetica" pitchFamily="34" charset="0"/>
              </a:endParaRPr>
            </a:p>
          </p:txBody>
        </p:sp>
        <p:sp>
          <p:nvSpPr>
            <p:cNvPr id="22" name="AutoShape 4"/>
            <p:cNvSpPr>
              <a:spLocks noChangeArrowheads="1"/>
            </p:cNvSpPr>
            <p:nvPr/>
          </p:nvSpPr>
          <p:spPr bwMode="auto">
            <a:xfrm rot="10800000">
              <a:off x="5351719" y="1169005"/>
              <a:ext cx="333340" cy="285287"/>
            </a:xfrm>
            <a:prstGeom prst="leftArrow">
              <a:avLst>
                <a:gd name="adj1" fmla="val 50000"/>
                <a:gd name="adj2" fmla="val 43783"/>
              </a:avLst>
            </a:prstGeom>
            <a:solidFill>
              <a:srgbClr val="00B0F0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406" tIns="37042" rIns="75406" bIns="37042" anchor="ctr">
              <a:noAutofit/>
            </a:bodyPr>
            <a:lstStyle/>
            <a:p>
              <a:pPr algn="ctr">
                <a:spcBef>
                  <a:spcPct val="100000"/>
                </a:spcBef>
              </a:pPr>
              <a:endParaRPr lang="en-US" sz="875">
                <a:solidFill>
                  <a:srgbClr val="000000"/>
                </a:solidFill>
                <a:latin typeface="Helvetica" pitchFamily="34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70638" y="1179447"/>
              <a:ext cx="161301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100000"/>
                </a:spcBef>
              </a:pPr>
              <a:r>
                <a:rPr lang="en-US" sz="1500" dirty="0">
                  <a:solidFill>
                    <a:srgbClr val="000000"/>
                  </a:solidFill>
                  <a:latin typeface="Helvetica" pitchFamily="34" charset="0"/>
                </a:rPr>
                <a:t>Images/video</a:t>
              </a:r>
            </a:p>
          </p:txBody>
        </p:sp>
      </p:grpSp>
      <p:grpSp>
        <p:nvGrpSpPr>
          <p:cNvPr id="9" name="Group 69"/>
          <p:cNvGrpSpPr/>
          <p:nvPr/>
        </p:nvGrpSpPr>
        <p:grpSpPr>
          <a:xfrm>
            <a:off x="408108" y="3003894"/>
            <a:ext cx="6961365" cy="1100322"/>
            <a:chOff x="234985" y="2353660"/>
            <a:chExt cx="6961365" cy="1467095"/>
          </a:xfrm>
        </p:grpSpPr>
        <p:grpSp>
          <p:nvGrpSpPr>
            <p:cNvPr id="12" name="Group 58"/>
            <p:cNvGrpSpPr/>
            <p:nvPr/>
          </p:nvGrpSpPr>
          <p:grpSpPr>
            <a:xfrm>
              <a:off x="2357094" y="2353660"/>
              <a:ext cx="4839256" cy="1467095"/>
              <a:chOff x="2209800" y="2820315"/>
              <a:chExt cx="4839256" cy="1467095"/>
            </a:xfrm>
          </p:grpSpPr>
          <p:pic>
            <p:nvPicPr>
              <p:cNvPr id="51" name="Picture 3" descr="C:\Documents and Settings\hllee\Application Data\SSH\temp\speech_demo.png"/>
              <p:cNvPicPr>
                <a:picLocks noChangeAspect="1" noChangeArrowheads="1"/>
              </p:cNvPicPr>
              <p:nvPr/>
            </p:nvPicPr>
            <p:blipFill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09800" y="2820315"/>
                <a:ext cx="1447800" cy="1075340"/>
              </a:xfrm>
              <a:prstGeom prst="rect">
                <a:avLst/>
              </a:prstGeom>
              <a:noFill/>
            </p:spPr>
          </p:pic>
          <p:pic>
            <p:nvPicPr>
              <p:cNvPr id="52" name="Picture 3" descr="C:\Documents and Settings\hllee\Application Data\SSH\temp\speech_demo.png"/>
              <p:cNvPicPr>
                <a:picLocks noChangeAspect="1" noChangeArrowheads="1"/>
              </p:cNvPicPr>
              <p:nvPr/>
            </p:nvPicPr>
            <p:blipFill>
              <a:blip r:embed="rId7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76700" y="2820316"/>
                <a:ext cx="1444979" cy="1075340"/>
              </a:xfrm>
              <a:prstGeom prst="rect">
                <a:avLst/>
              </a:prstGeom>
              <a:noFill/>
            </p:spPr>
          </p:pic>
          <p:sp>
            <p:nvSpPr>
              <p:cNvPr id="53" name="AutoShape 4"/>
              <p:cNvSpPr>
                <a:spLocks noChangeArrowheads="1"/>
              </p:cNvSpPr>
              <p:nvPr/>
            </p:nvSpPr>
            <p:spPr bwMode="auto">
              <a:xfrm rot="10800000">
                <a:off x="3695700" y="3200400"/>
                <a:ext cx="333340" cy="297107"/>
              </a:xfrm>
              <a:prstGeom prst="leftArrow">
                <a:avLst>
                  <a:gd name="adj1" fmla="val 50000"/>
                  <a:gd name="adj2" fmla="val 43783"/>
                </a:avLst>
              </a:prstGeom>
              <a:solidFill>
                <a:srgbClr val="00B0F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406" tIns="37042" rIns="75406" bIns="37042" anchor="ctr">
                <a:noAutofit/>
              </a:bodyPr>
              <a:lstStyle/>
              <a:p>
                <a:pPr algn="ctr">
                  <a:spcBef>
                    <a:spcPct val="100000"/>
                  </a:spcBef>
                </a:pPr>
                <a:endParaRPr lang="en-US" sz="875">
                  <a:solidFill>
                    <a:srgbClr val="000000"/>
                  </a:solidFill>
                  <a:latin typeface="Helvetica" pitchFamily="34" charset="0"/>
                </a:endParaRPr>
              </a:p>
            </p:txBody>
          </p:sp>
          <p:sp>
            <p:nvSpPr>
              <p:cNvPr id="54" name="AutoShape 4"/>
              <p:cNvSpPr>
                <a:spLocks noChangeArrowheads="1"/>
              </p:cNvSpPr>
              <p:nvPr/>
            </p:nvSpPr>
            <p:spPr bwMode="auto">
              <a:xfrm rot="10800000">
                <a:off x="5610260" y="3200401"/>
                <a:ext cx="333340" cy="297107"/>
              </a:xfrm>
              <a:prstGeom prst="leftArrow">
                <a:avLst>
                  <a:gd name="adj1" fmla="val 50000"/>
                  <a:gd name="adj2" fmla="val 43783"/>
                </a:avLst>
              </a:prstGeom>
              <a:solidFill>
                <a:srgbClr val="00B0F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406" tIns="37042" rIns="75406" bIns="37042" anchor="ctr">
                <a:noAutofit/>
              </a:bodyPr>
              <a:lstStyle/>
              <a:p>
                <a:pPr algn="ctr">
                  <a:spcBef>
                    <a:spcPct val="100000"/>
                  </a:spcBef>
                </a:pPr>
                <a:endParaRPr lang="en-US" sz="875">
                  <a:solidFill>
                    <a:srgbClr val="000000"/>
                  </a:solidFill>
                  <a:latin typeface="Helvetica" pitchFamily="34" charset="0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658076" y="3895655"/>
                <a:ext cx="653556" cy="325010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algn="ctr">
                  <a:spcBef>
                    <a:spcPct val="100000"/>
                  </a:spcBef>
                </a:pPr>
                <a:r>
                  <a:rPr lang="en-US" sz="1334" dirty="0">
                    <a:solidFill>
                      <a:srgbClr val="000000"/>
                    </a:solidFill>
                    <a:latin typeface="Helvetica" pitchFamily="34" charset="0"/>
                  </a:rPr>
                  <a:t>Audio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4424706" y="3934060"/>
                <a:ext cx="653556" cy="325010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algn="ctr"/>
                <a:r>
                  <a:rPr lang="en-US" sz="1334" dirty="0">
                    <a:solidFill>
                      <a:srgbClr val="000000"/>
                    </a:solidFill>
                    <a:latin typeface="Helvetica" pitchFamily="34" charset="0"/>
                  </a:rPr>
                  <a:t>Audio features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6324600" y="3962400"/>
                <a:ext cx="647700" cy="325010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algn="ctr"/>
                <a:r>
                  <a:rPr lang="en-US" sz="1334" dirty="0">
                    <a:solidFill>
                      <a:srgbClr val="000000"/>
                    </a:solidFill>
                    <a:latin typeface="Helvetica" pitchFamily="34" charset="0"/>
                  </a:rPr>
                  <a:t>Speaker ID</a:t>
                </a:r>
              </a:p>
            </p:txBody>
          </p:sp>
          <p:pic>
            <p:nvPicPr>
              <p:cNvPr id="58" name="Picture 9" descr="honglak"/>
              <p:cNvPicPr>
                <a:picLocks noChangeAspect="1" noChangeArrowheads="1"/>
              </p:cNvPicPr>
              <p:nvPr/>
            </p:nvPicPr>
            <p:blipFill>
              <a:blip r:embed="rId8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6748" y="2820315"/>
                <a:ext cx="762308" cy="1117961"/>
              </a:xfrm>
              <a:prstGeom prst="rect">
                <a:avLst/>
              </a:prstGeom>
              <a:noFill/>
            </p:spPr>
          </p:pic>
        </p:grpSp>
        <p:sp>
          <p:nvSpPr>
            <p:cNvPr id="61" name="TextBox 60"/>
            <p:cNvSpPr txBox="1"/>
            <p:nvPr/>
          </p:nvSpPr>
          <p:spPr>
            <a:xfrm>
              <a:off x="234985" y="2783377"/>
              <a:ext cx="1485900" cy="430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100000"/>
                </a:spcBef>
              </a:pPr>
              <a:r>
                <a:rPr lang="en-US" sz="1500" dirty="0">
                  <a:solidFill>
                    <a:srgbClr val="000000"/>
                  </a:solidFill>
                  <a:latin typeface="Helvetica" pitchFamily="34" charset="0"/>
                </a:rPr>
                <a:t>Audio</a:t>
              </a:r>
            </a:p>
          </p:txBody>
        </p:sp>
      </p:grpSp>
      <p:grpSp>
        <p:nvGrpSpPr>
          <p:cNvPr id="13" name="Group 68"/>
          <p:cNvGrpSpPr/>
          <p:nvPr/>
        </p:nvGrpSpPr>
        <p:grpSpPr>
          <a:xfrm>
            <a:off x="462666" y="4264309"/>
            <a:ext cx="8501205" cy="1337163"/>
            <a:chOff x="897015" y="5157225"/>
            <a:chExt cx="8501205" cy="1782884"/>
          </a:xfrm>
        </p:grpSpPr>
        <p:sp>
          <p:nvSpPr>
            <p:cNvPr id="63" name="TextBox 62"/>
            <p:cNvSpPr txBox="1"/>
            <p:nvPr/>
          </p:nvSpPr>
          <p:spPr>
            <a:xfrm>
              <a:off x="897015" y="5848516"/>
              <a:ext cx="14859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100000"/>
                </a:spcBef>
              </a:pPr>
              <a:r>
                <a:rPr lang="en-US" sz="1500" dirty="0">
                  <a:solidFill>
                    <a:srgbClr val="000000"/>
                  </a:solidFill>
                  <a:latin typeface="Helvetica" pitchFamily="34" charset="0"/>
                </a:rPr>
                <a:t>Text</a:t>
              </a:r>
            </a:p>
          </p:txBody>
        </p:sp>
        <p:pic>
          <p:nvPicPr>
            <p:cNvPr id="1487874" name="Picture 2" descr="http://www.elbacom.com/assets/images/textdocument.gif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421320" y="5157225"/>
              <a:ext cx="1536200" cy="1536200"/>
            </a:xfrm>
            <a:prstGeom prst="rect">
              <a:avLst/>
            </a:prstGeom>
            <a:noFill/>
          </p:spPr>
        </p:pic>
        <p:sp>
          <p:nvSpPr>
            <p:cNvPr id="64" name="TextBox 63"/>
            <p:cNvSpPr txBox="1"/>
            <p:nvPr/>
          </p:nvSpPr>
          <p:spPr>
            <a:xfrm>
              <a:off x="2152485" y="6616615"/>
              <a:ext cx="1967971" cy="32349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spcBef>
                  <a:spcPct val="100000"/>
                </a:spcBef>
              </a:pPr>
              <a:r>
                <a:rPr lang="en-US" sz="1334" dirty="0">
                  <a:solidFill>
                    <a:srgbClr val="000000"/>
                  </a:solidFill>
                  <a:latin typeface="Helvetica" pitchFamily="34" charset="0"/>
                </a:rPr>
                <a:t> Text</a:t>
              </a:r>
            </a:p>
          </p:txBody>
        </p:sp>
        <p:sp>
          <p:nvSpPr>
            <p:cNvPr id="65" name="AutoShape 4"/>
            <p:cNvSpPr>
              <a:spLocks noChangeArrowheads="1"/>
            </p:cNvSpPr>
            <p:nvPr/>
          </p:nvSpPr>
          <p:spPr bwMode="auto">
            <a:xfrm rot="10800000">
              <a:off x="3842305" y="5810110"/>
              <a:ext cx="571859" cy="306058"/>
            </a:xfrm>
            <a:prstGeom prst="leftArrow">
              <a:avLst>
                <a:gd name="adj1" fmla="val 50000"/>
                <a:gd name="adj2" fmla="val 43783"/>
              </a:avLst>
            </a:prstGeom>
            <a:solidFill>
              <a:srgbClr val="00B0F0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406" tIns="37042" rIns="75406" bIns="37042" anchor="ctr">
              <a:noAutofit/>
            </a:bodyPr>
            <a:lstStyle/>
            <a:p>
              <a:pPr algn="ctr">
                <a:spcBef>
                  <a:spcPct val="100000"/>
                </a:spcBef>
              </a:pPr>
              <a:endParaRPr lang="en-US" sz="1500">
                <a:solidFill>
                  <a:srgbClr val="000000"/>
                </a:solidFill>
                <a:latin typeface="Helvetica" pitchFamily="34" charset="0"/>
              </a:endParaRPr>
            </a:p>
          </p:txBody>
        </p:sp>
        <p:sp>
          <p:nvSpPr>
            <p:cNvPr id="66" name="AutoShape 4"/>
            <p:cNvSpPr>
              <a:spLocks noChangeArrowheads="1"/>
            </p:cNvSpPr>
            <p:nvPr/>
          </p:nvSpPr>
          <p:spPr bwMode="auto">
            <a:xfrm rot="10800000">
              <a:off x="5992985" y="5810110"/>
              <a:ext cx="571859" cy="306058"/>
            </a:xfrm>
            <a:prstGeom prst="leftArrow">
              <a:avLst>
                <a:gd name="adj1" fmla="val 50000"/>
                <a:gd name="adj2" fmla="val 43783"/>
              </a:avLst>
            </a:prstGeom>
            <a:solidFill>
              <a:srgbClr val="00B0F0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406" tIns="37042" rIns="75406" bIns="37042" anchor="ctr">
              <a:noAutofit/>
            </a:bodyPr>
            <a:lstStyle/>
            <a:p>
              <a:pPr algn="ctr">
                <a:spcBef>
                  <a:spcPct val="100000"/>
                </a:spcBef>
              </a:pPr>
              <a:endParaRPr lang="en-US" sz="1500">
                <a:solidFill>
                  <a:srgbClr val="000000"/>
                </a:solidFill>
                <a:latin typeface="Helvetica" pitchFamily="34" charset="0"/>
              </a:endParaRPr>
            </a:p>
          </p:txBody>
        </p:sp>
        <p:pic>
          <p:nvPicPr>
            <p:cNvPr id="1487876" name="Picture 4" descr="http://www.cse.unsw.edu.au/~billw/cs9414/notes/nlp/grampars/grampars1.png"/>
            <p:cNvPicPr>
              <a:picLocks noChangeAspect="1" noChangeArrowheads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5426060"/>
              <a:ext cx="1267365" cy="1098657"/>
            </a:xfrm>
            <a:prstGeom prst="rect">
              <a:avLst/>
            </a:prstGeom>
            <a:noFill/>
          </p:spPr>
        </p:pic>
        <p:sp>
          <p:nvSpPr>
            <p:cNvPr id="67" name="TextBox 66"/>
            <p:cNvSpPr txBox="1"/>
            <p:nvPr/>
          </p:nvSpPr>
          <p:spPr>
            <a:xfrm>
              <a:off x="4187950" y="6523551"/>
              <a:ext cx="1967971" cy="32349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spcBef>
                  <a:spcPct val="100000"/>
                </a:spcBef>
              </a:pPr>
              <a:r>
                <a:rPr lang="en-US" sz="1334" dirty="0">
                  <a:solidFill>
                    <a:srgbClr val="000000"/>
                  </a:solidFill>
                  <a:latin typeface="Helvetica" pitchFamily="34" charset="0"/>
                </a:rPr>
                <a:t>Text  features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619360" y="5502870"/>
              <a:ext cx="2778860" cy="11247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sz="1667" dirty="0">
                  <a:solidFill>
                    <a:srgbClr val="000000"/>
                  </a:solidFill>
                  <a:latin typeface="Helvetica" pitchFamily="34" charset="0"/>
                </a:rPr>
                <a:t>Text classification, machine translation, information retrieval, ....</a:t>
              </a: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535242" y="5824265"/>
            <a:ext cx="3680669" cy="271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67" dirty="0">
                <a:solidFill>
                  <a:srgbClr val="000000"/>
                </a:solidFill>
              </a:rPr>
              <a:t>Slide courtesy of Andrew Ng, Stanford University</a:t>
            </a:r>
          </a:p>
        </p:txBody>
      </p:sp>
    </p:spTree>
    <p:extLst>
      <p:ext uri="{BB962C8B-B14F-4D97-AF65-F5344CB8AC3E}">
        <p14:creationId xmlns:p14="http://schemas.microsoft.com/office/powerpoint/2010/main" val="17573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we did not know the truth table?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enough observation data to construct the rule</a:t>
            </a:r>
            <a:endParaRPr lang="en-US" dirty="0"/>
          </a:p>
          <a:p>
            <a:pPr lvl="1"/>
            <a:r>
              <a:rPr lang="en-US" dirty="0" smtClean="0"/>
              <a:t>000 </a:t>
            </a:r>
            <a:r>
              <a:rPr lang="en-US" dirty="0">
                <a:latin typeface="Calibri" panose="020F0502020204030204" pitchFamily="34" charset="0"/>
              </a:rPr>
              <a:t>→</a:t>
            </a:r>
            <a:r>
              <a:rPr lang="en-US" dirty="0" smtClean="0"/>
              <a:t> 0</a:t>
            </a:r>
          </a:p>
          <a:p>
            <a:pPr lvl="1"/>
            <a:r>
              <a:rPr lang="en-US" dirty="0" smtClean="0"/>
              <a:t>011 </a:t>
            </a:r>
            <a:r>
              <a:rPr lang="en-US" dirty="0" smtClean="0">
                <a:latin typeface="Calibri" panose="020F0502020204030204" pitchFamily="34" charset="0"/>
              </a:rPr>
              <a:t>→  0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100 →  1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110 →  0</a:t>
            </a:r>
          </a:p>
          <a:p>
            <a:r>
              <a:rPr lang="en-US" dirty="0" smtClean="0"/>
              <a:t>If we have enough observational data to cover all input patterns, we can construct the truth table and derive the logic!</a:t>
            </a:r>
          </a:p>
          <a:p>
            <a:endParaRPr lang="en-US" dirty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Alien story.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4A490C5D-AEA8-4823-B9B3-806910A0ECF7}" type="slidenum">
              <a:rPr lang="es-ES" smtClean="0"/>
              <a:pPr/>
              <a:t>8</a:t>
            </a:fld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72748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912291" y="5069751"/>
            <a:ext cx="1287980" cy="744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18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SYNAPTIC</a:t>
            </a:r>
          </a:p>
          <a:p>
            <a:pPr algn="ctr"/>
            <a:r>
              <a:rPr lang="en-US" sz="2118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WEIGHTS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475447" y="5756144"/>
            <a:ext cx="2032929" cy="3366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88" b="1" dirty="0">
                <a:solidFill>
                  <a:schemeClr val="tx1"/>
                </a:solidFill>
              </a:rPr>
              <a:t>[</a:t>
            </a:r>
            <a:r>
              <a:rPr lang="en-US" sz="1588" b="1" dirty="0" err="1">
                <a:solidFill>
                  <a:schemeClr val="tx1"/>
                </a:solidFill>
              </a:rPr>
              <a:t>Cybenko</a:t>
            </a:r>
            <a:r>
              <a:rPr lang="en-US" sz="1588" b="1" dirty="0">
                <a:solidFill>
                  <a:schemeClr val="tx1"/>
                </a:solidFill>
              </a:rPr>
              <a:t>, 1989; etc.]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4294967295"/>
          </p:nvPr>
        </p:nvSpPr>
        <p:spPr>
          <a:xfrm>
            <a:off x="609600" y="164711"/>
            <a:ext cx="8470481" cy="77590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24" b="1" dirty="0">
                <a:solidFill>
                  <a:schemeClr val="tx1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Multilayer Perceptron Synaptic Weights</a:t>
            </a:r>
          </a:p>
          <a:p>
            <a:pPr marL="0" indent="0">
              <a:buNone/>
            </a:pPr>
            <a:r>
              <a:rPr lang="en-US" sz="2471" b="1" dirty="0">
                <a:solidFill>
                  <a:schemeClr val="tx1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Universal </a:t>
            </a:r>
            <a:r>
              <a:rPr lang="en-US" sz="2471" b="1" dirty="0" smtClean="0">
                <a:solidFill>
                  <a:schemeClr val="tx1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for </a:t>
            </a:r>
            <a:r>
              <a:rPr lang="en-US" sz="2471" b="1" dirty="0">
                <a:solidFill>
                  <a:schemeClr val="tx1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function approximation </a:t>
            </a:r>
          </a:p>
        </p:txBody>
      </p:sp>
      <p:pic>
        <p:nvPicPr>
          <p:cNvPr id="2050" name="Picture 2" descr="multilayer perceptron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3255" y="1974912"/>
            <a:ext cx="3281520" cy="2658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rapezoid 15"/>
          <p:cNvSpPr/>
          <p:nvPr/>
        </p:nvSpPr>
        <p:spPr>
          <a:xfrm rot="5400000">
            <a:off x="419186" y="2521105"/>
            <a:ext cx="3436391" cy="1573309"/>
          </a:xfrm>
          <a:prstGeom prst="trapezoid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 dirty="0"/>
          </a:p>
        </p:txBody>
      </p:sp>
      <p:sp>
        <p:nvSpPr>
          <p:cNvPr id="19" name="TextBox 18"/>
          <p:cNvSpPr txBox="1"/>
          <p:nvPr/>
        </p:nvSpPr>
        <p:spPr>
          <a:xfrm>
            <a:off x="1473144" y="2987248"/>
            <a:ext cx="1497076" cy="5810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88" b="1" dirty="0">
                <a:solidFill>
                  <a:schemeClr val="bg1"/>
                </a:solidFill>
              </a:rPr>
              <a:t>SUPERVISED</a:t>
            </a:r>
          </a:p>
          <a:p>
            <a:pPr algn="ctr"/>
            <a:r>
              <a:rPr lang="en-US" sz="1588" b="1" dirty="0">
                <a:solidFill>
                  <a:schemeClr val="bg1"/>
                </a:solidFill>
              </a:rPr>
              <a:t>TRAINING</a:t>
            </a:r>
          </a:p>
        </p:txBody>
      </p:sp>
      <p:sp>
        <p:nvSpPr>
          <p:cNvPr id="20" name="Trapezoid 19"/>
          <p:cNvSpPr/>
          <p:nvPr/>
        </p:nvSpPr>
        <p:spPr>
          <a:xfrm rot="16200000">
            <a:off x="5417522" y="2513364"/>
            <a:ext cx="3419972" cy="1572373"/>
          </a:xfrm>
          <a:prstGeom prst="trapezoid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 dirty="0"/>
          </a:p>
        </p:txBody>
      </p:sp>
      <p:sp>
        <p:nvSpPr>
          <p:cNvPr id="21" name="TextBox 20"/>
          <p:cNvSpPr txBox="1"/>
          <p:nvPr/>
        </p:nvSpPr>
        <p:spPr>
          <a:xfrm>
            <a:off x="6281110" y="3108234"/>
            <a:ext cx="1881541" cy="3366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88" b="1" dirty="0">
                <a:solidFill>
                  <a:schemeClr val="bg1"/>
                </a:solidFill>
              </a:rPr>
              <a:t>CLASSIFICATION</a:t>
            </a:r>
          </a:p>
        </p:txBody>
      </p:sp>
      <p:cxnSp>
        <p:nvCxnSpPr>
          <p:cNvPr id="8" name="Straight Arrow Connector 7"/>
          <p:cNvCxnSpPr>
            <a:stCxn id="9" idx="0"/>
          </p:cNvCxnSpPr>
          <p:nvPr/>
        </p:nvCxnSpPr>
        <p:spPr>
          <a:xfrm flipV="1">
            <a:off x="3556281" y="4431509"/>
            <a:ext cx="408805" cy="6382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6" idx="0"/>
          </p:cNvCxnSpPr>
          <p:nvPr/>
        </p:nvCxnSpPr>
        <p:spPr>
          <a:xfrm flipH="1" flipV="1">
            <a:off x="5176921" y="4380058"/>
            <a:ext cx="244049" cy="6896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776980" y="5069750"/>
            <a:ext cx="1287980" cy="744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18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SYNAPTIC</a:t>
            </a:r>
          </a:p>
          <a:p>
            <a:pPr algn="ctr"/>
            <a:r>
              <a:rPr lang="en-US" sz="2118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WEIGHTS</a:t>
            </a:r>
          </a:p>
        </p:txBody>
      </p:sp>
      <p:sp>
        <p:nvSpPr>
          <p:cNvPr id="28" name="Slide Number Placeholder 2"/>
          <p:cNvSpPr txBox="1">
            <a:spLocks/>
          </p:cNvSpPr>
          <p:nvPr/>
        </p:nvSpPr>
        <p:spPr>
          <a:xfrm>
            <a:off x="8600097" y="6589059"/>
            <a:ext cx="409431" cy="267041"/>
          </a:xfrm>
          <a:prstGeom prst="rect">
            <a:avLst/>
          </a:prstGeom>
        </p:spPr>
        <p:txBody>
          <a:bodyPr vert="horz"/>
          <a:lstStyle>
            <a:lvl1pPr marL="0" indent="0" algn="l" defTabSz="509412" rtl="0" eaLnBrk="1" latinLnBrk="0" hangingPunct="1">
              <a:spcBef>
                <a:spcPct val="20000"/>
              </a:spcBef>
              <a:buFont typeface="Arial"/>
              <a:buNone/>
              <a:defRPr sz="2400" b="0" i="0" kern="1200" baseline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1pPr>
            <a:lvl2pPr marL="827795" indent="-318383" algn="l" defTabSz="509412" rtl="0" eaLnBrk="1" latinLnBrk="0" hangingPunct="1">
              <a:spcBef>
                <a:spcPct val="20000"/>
              </a:spcBef>
              <a:buFont typeface="Arial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3531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2943" indent="-254706" algn="l" defTabSz="509412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2355" indent="-254706" algn="l" defTabSz="509412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01767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1180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20592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30004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BFD314D-30F8-4249-935B-19003D07EA76}" type="slidenum">
              <a:rPr lang="en-US" sz="1059">
                <a:solidFill>
                  <a:prstClr val="white"/>
                </a:solidFill>
              </a:rPr>
              <a:pPr/>
              <a:t>9</a:t>
            </a:fld>
            <a:endParaRPr lang="en-US" sz="1059" dirty="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12178" y="5930834"/>
            <a:ext cx="4319644" cy="5269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24" b="1" dirty="0">
                <a:solidFill>
                  <a:schemeClr val="tx1"/>
                </a:solidFill>
              </a:rPr>
              <a:t>Combinational</a:t>
            </a:r>
            <a:r>
              <a:rPr lang="en-US" sz="2824" b="1" dirty="0">
                <a:solidFill>
                  <a:schemeClr val="bg1"/>
                </a:solidFill>
              </a:rPr>
              <a:t> </a:t>
            </a:r>
            <a:r>
              <a:rPr lang="en-US" sz="2824" b="1" dirty="0">
                <a:solidFill>
                  <a:schemeClr val="tx1"/>
                </a:solidFill>
              </a:rPr>
              <a:t>Logic of AI</a:t>
            </a:r>
          </a:p>
        </p:txBody>
      </p:sp>
    </p:spTree>
    <p:extLst>
      <p:ext uri="{BB962C8B-B14F-4D97-AF65-F5344CB8AC3E}">
        <p14:creationId xmlns:p14="http://schemas.microsoft.com/office/powerpoint/2010/main" val="142026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FFFFFF"/>
      </a:dk2>
      <a:lt2>
        <a:srgbClr val="FFCC33"/>
      </a:lt2>
      <a:accent1>
        <a:srgbClr val="FF6633"/>
      </a:accent1>
      <a:accent2>
        <a:srgbClr val="B9D300"/>
      </a:accent2>
      <a:accent3>
        <a:srgbClr val="FFFFFF"/>
      </a:accent3>
      <a:accent4>
        <a:srgbClr val="000000"/>
      </a:accent4>
      <a:accent5>
        <a:srgbClr val="FFB8AD"/>
      </a:accent5>
      <a:accent6>
        <a:srgbClr val="A7BF00"/>
      </a:accent6>
      <a:hlink>
        <a:srgbClr val="62BD19"/>
      </a:hlink>
      <a:folHlink>
        <a:srgbClr val="993399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FFFFFF"/>
        </a:dk2>
        <a:lt2>
          <a:srgbClr val="FFCC33"/>
        </a:lt2>
        <a:accent1>
          <a:srgbClr val="FF6633"/>
        </a:accent1>
        <a:accent2>
          <a:srgbClr val="B9D300"/>
        </a:accent2>
        <a:accent3>
          <a:srgbClr val="FFFFFF"/>
        </a:accent3>
        <a:accent4>
          <a:srgbClr val="000000"/>
        </a:accent4>
        <a:accent5>
          <a:srgbClr val="FFB8AD"/>
        </a:accent5>
        <a:accent6>
          <a:srgbClr val="A7BF00"/>
        </a:accent6>
        <a:hlink>
          <a:srgbClr val="62BD19"/>
        </a:hlink>
        <a:folHlink>
          <a:srgbClr val="99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F7E5701C07FE4C88726E33167A9651" ma:contentTypeVersion="0" ma:contentTypeDescription="Create a new document." ma:contentTypeScope="" ma:versionID="0822269d8b3b0ff3f160990b0f3be28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7019AC3-E526-452F-A956-AEDDE06EA362}"/>
</file>

<file path=customXml/itemProps2.xml><?xml version="1.0" encoding="utf-8"?>
<ds:datastoreItem xmlns:ds="http://schemas.openxmlformats.org/officeDocument/2006/customXml" ds:itemID="{718DEA8A-5F2B-4D1C-BE91-F2DF5C99D4E5}"/>
</file>

<file path=customXml/itemProps3.xml><?xml version="1.0" encoding="utf-8"?>
<ds:datastoreItem xmlns:ds="http://schemas.openxmlformats.org/officeDocument/2006/customXml" ds:itemID="{AC908CC3-37D9-4D2C-8E57-44DAED39F607}"/>
</file>

<file path=docProps/app.xml><?xml version="1.0" encoding="utf-8"?>
<Properties xmlns="http://schemas.openxmlformats.org/officeDocument/2006/extended-properties" xmlns:vt="http://schemas.openxmlformats.org/officeDocument/2006/docPropsVTypes">
  <TotalTime>32889</TotalTime>
  <Words>666</Words>
  <Application>Microsoft Office PowerPoint</Application>
  <PresentationFormat>On-screen Show (4:3)</PresentationFormat>
  <Paragraphs>171</Paragraphs>
  <Slides>16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31" baseType="lpstr">
      <vt:lpstr>MS PGothic</vt:lpstr>
      <vt:lpstr>MS PGothic</vt:lpstr>
      <vt:lpstr>Arial</vt:lpstr>
      <vt:lpstr>Arial Narrow</vt:lpstr>
      <vt:lpstr>Calibri</vt:lpstr>
      <vt:lpstr>Droid Sans</vt:lpstr>
      <vt:lpstr>Helvetica</vt:lpstr>
      <vt:lpstr>Palatino</vt:lpstr>
      <vt:lpstr>StarSymbol</vt:lpstr>
      <vt:lpstr>Times New Roman</vt:lpstr>
      <vt:lpstr>Trebuchet MS</vt:lpstr>
      <vt:lpstr>Wingdings</vt:lpstr>
      <vt:lpstr>Default Design</vt:lpstr>
      <vt:lpstr>Custom Design</vt:lpstr>
      <vt:lpstr>Visio.Drawing.11</vt:lpstr>
      <vt:lpstr>ECE408 / CS483 Fall 2016  Applied Parallel Programming   Lecture 24: Application Case Study  – Deep Learning</vt:lpstr>
      <vt:lpstr>Machine Learning</vt:lpstr>
      <vt:lpstr>Deep Learning in Computer Vision</vt:lpstr>
      <vt:lpstr>Recent Explosion of Deep Learning Applications</vt:lpstr>
      <vt:lpstr>Behind the Scenes</vt:lpstr>
      <vt:lpstr>Background: Combinations Logic Specification – Truth Table</vt:lpstr>
      <vt:lpstr>Different modalities of Real-world Data</vt:lpstr>
      <vt:lpstr>What if we did not know the truth table?</vt:lpstr>
      <vt:lpstr>PowerPoint Presentation</vt:lpstr>
      <vt:lpstr>LeNet-5, a convolutional neural network for hand-written digit recognition</vt:lpstr>
      <vt:lpstr>Forward Propagation Path of a Convolution Layer</vt:lpstr>
      <vt:lpstr>Example of the Forward Path of a Convolution Layer</vt:lpstr>
      <vt:lpstr>LeNet-5, a convolutional neural network for hand-written digit recognition. LeNet-5, a convolutional neural network for hand-written digit recognition</vt:lpstr>
      <vt:lpstr>Sequential Code for the Forward Path of a Convolution Layer </vt:lpstr>
      <vt:lpstr>Sequential code for the Forward Path of a Sub-sampling Layer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498AL  Lecture 4:  GPU as part of the PC Architecture</dc:title>
  <dc:creator>Wen-mei Hwu</dc:creator>
  <cp:lastModifiedBy>Wen-mei Hwu</cp:lastModifiedBy>
  <cp:revision>85</cp:revision>
  <dcterms:created xsi:type="dcterms:W3CDTF">2010-02-09T04:41:45Z</dcterms:created>
  <dcterms:modified xsi:type="dcterms:W3CDTF">2016-11-18T05:16:58Z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0x010100FCF7E5701C07FE4C88726E33167A9651</vt:lpwstr>
  </property>
</Properties>
</file>